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6" r:id="rId2"/>
    <p:sldId id="258" r:id="rId3"/>
    <p:sldId id="385" r:id="rId4"/>
    <p:sldId id="327" r:id="rId5"/>
    <p:sldId id="386" r:id="rId6"/>
    <p:sldId id="379" r:id="rId7"/>
    <p:sldId id="320" r:id="rId8"/>
    <p:sldId id="321" r:id="rId9"/>
    <p:sldId id="380" r:id="rId10"/>
    <p:sldId id="323" r:id="rId11"/>
    <p:sldId id="326" r:id="rId12"/>
    <p:sldId id="391" r:id="rId13"/>
    <p:sldId id="392" r:id="rId14"/>
    <p:sldId id="381" r:id="rId15"/>
    <p:sldId id="394" r:id="rId16"/>
    <p:sldId id="395" r:id="rId17"/>
    <p:sldId id="396" r:id="rId18"/>
    <p:sldId id="397" r:id="rId19"/>
    <p:sldId id="393" r:id="rId20"/>
    <p:sldId id="333" r:id="rId21"/>
    <p:sldId id="331" r:id="rId22"/>
    <p:sldId id="332" r:id="rId23"/>
    <p:sldId id="382" r:id="rId24"/>
    <p:sldId id="398" r:id="rId25"/>
    <p:sldId id="472" r:id="rId26"/>
    <p:sldId id="468" r:id="rId27"/>
    <p:sldId id="400" r:id="rId28"/>
    <p:sldId id="459" r:id="rId29"/>
    <p:sldId id="403" r:id="rId30"/>
    <p:sldId id="404" r:id="rId31"/>
    <p:sldId id="405" r:id="rId32"/>
    <p:sldId id="347" r:id="rId33"/>
    <p:sldId id="349" r:id="rId34"/>
    <p:sldId id="350" r:id="rId35"/>
    <p:sldId id="430" r:id="rId36"/>
    <p:sldId id="431" r:id="rId37"/>
    <p:sldId id="442" r:id="rId38"/>
    <p:sldId id="470" r:id="rId39"/>
    <p:sldId id="354" r:id="rId40"/>
    <p:sldId id="427" r:id="rId41"/>
    <p:sldId id="428" r:id="rId42"/>
    <p:sldId id="429" r:id="rId43"/>
    <p:sldId id="356" r:id="rId44"/>
    <p:sldId id="460" r:id="rId45"/>
    <p:sldId id="461" r:id="rId46"/>
    <p:sldId id="462" r:id="rId47"/>
    <p:sldId id="463" r:id="rId48"/>
    <p:sldId id="361" r:id="rId49"/>
    <p:sldId id="360" r:id="rId50"/>
    <p:sldId id="469" r:id="rId51"/>
    <p:sldId id="437" r:id="rId52"/>
    <p:sldId id="441" r:id="rId53"/>
    <p:sldId id="359" r:id="rId54"/>
    <p:sldId id="464" r:id="rId55"/>
    <p:sldId id="465" r:id="rId56"/>
    <p:sldId id="466" r:id="rId57"/>
    <p:sldId id="467" r:id="rId58"/>
    <p:sldId id="444" r:id="rId59"/>
    <p:sldId id="445" r:id="rId60"/>
    <p:sldId id="446" r:id="rId61"/>
    <p:sldId id="447" r:id="rId62"/>
    <p:sldId id="448" r:id="rId63"/>
    <p:sldId id="366" r:id="rId64"/>
    <p:sldId id="450" r:id="rId65"/>
    <p:sldId id="451" r:id="rId66"/>
    <p:sldId id="452" r:id="rId67"/>
    <p:sldId id="453" r:id="rId68"/>
    <p:sldId id="454" r:id="rId69"/>
    <p:sldId id="455" r:id="rId70"/>
    <p:sldId id="456" r:id="rId71"/>
    <p:sldId id="424" r:id="rId72"/>
    <p:sldId id="425" r:id="rId73"/>
    <p:sldId id="426" r:id="rId74"/>
    <p:sldId id="474" r:id="rId75"/>
    <p:sldId id="406" r:id="rId76"/>
    <p:sldId id="432" r:id="rId77"/>
    <p:sldId id="433" r:id="rId78"/>
    <p:sldId id="434" r:id="rId79"/>
    <p:sldId id="435" r:id="rId80"/>
    <p:sldId id="436" r:id="rId81"/>
    <p:sldId id="471" r:id="rId82"/>
    <p:sldId id="458" r:id="rId83"/>
    <p:sldId id="440" r:id="rId84"/>
    <p:sldId id="376" r:id="rId85"/>
  </p:sldIdLst>
  <p:sldSz cx="6865938" cy="514985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162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95A5C0"/>
    <a:srgbClr val="782A90"/>
    <a:srgbClr val="FDB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60"/>
  </p:normalViewPr>
  <p:slideViewPr>
    <p:cSldViewPr>
      <p:cViewPr varScale="1">
        <p:scale>
          <a:sx n="93" d="100"/>
          <a:sy n="93" d="100"/>
        </p:scale>
        <p:origin x="1458" y="72"/>
      </p:cViewPr>
      <p:guideLst>
        <p:guide orient="horz" pos="2880"/>
        <p:guide pos="162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Planilha_do_Microsoft_Excel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Meu%20Drive\Gerencia%20Indicadores\OBSERVAT&#211;RIO\OR&#199;AMENTO%20%20ODS%20BH\OT%20ODS%202022\GRAFICOS_Or&#231;amento%20ODS_2022_3q.XLS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Planilha_do_Microsoft_Excel8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Planilha_do_Microsoft_Excel9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0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G:\Meu%20Drive\Gerencia%20Indicadores\PPAG%202022-2025\Apresenta&#231;&#245;es\Economia%20BH\Graficos_2021_3q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Planilha1!$E$17</c:f>
              <c:strCache>
                <c:ptCount val="1"/>
                <c:pt idx="0">
                  <c:v>Valor Orçado (em bilhões de R$)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408763172490319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646-4CBC-9828-46290547D7A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1654052945949999E-17"/>
                  <c:y val="-1.630164460489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646-4CBC-9828-46290547D7A1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1.26764323994307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646-4CBC-9828-46290547D7A1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4.07541115122342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646-4CBC-9828-46290547D7A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Planilha1!$D$18:$D$26</c:f>
              <c:strCache>
                <c:ptCount val="9"/>
                <c:pt idx="0">
                  <c:v>BARREIRO</c:v>
                </c:pt>
                <c:pt idx="1">
                  <c:v>CENTRO-SUL</c:v>
                </c:pt>
                <c:pt idx="2">
                  <c:v>LESTE</c:v>
                </c:pt>
                <c:pt idx="3">
                  <c:v>NORDESTE</c:v>
                </c:pt>
                <c:pt idx="4">
                  <c:v>NOROESTE</c:v>
                </c:pt>
                <c:pt idx="5">
                  <c:v>NORTE</c:v>
                </c:pt>
                <c:pt idx="6">
                  <c:v>OESTE</c:v>
                </c:pt>
                <c:pt idx="7">
                  <c:v>PAMPULHA</c:v>
                </c:pt>
                <c:pt idx="8">
                  <c:v>VENDA NOVA</c:v>
                </c:pt>
              </c:strCache>
            </c:strRef>
          </c:cat>
          <c:val>
            <c:numRef>
              <c:f>Planilha1!$E$18:$E$26</c:f>
              <c:numCache>
                <c:formatCode>_(* #,##0.00_);_(* \(#,##0.00\);_(* "-"??_);_(@_)</c:formatCode>
                <c:ptCount val="9"/>
                <c:pt idx="0">
                  <c:v>2.0748484109229102</c:v>
                </c:pt>
                <c:pt idx="1">
                  <c:v>1.48557428092757</c:v>
                </c:pt>
                <c:pt idx="2">
                  <c:v>1.44104385274277</c:v>
                </c:pt>
                <c:pt idx="3">
                  <c:v>1.8810891455312599</c:v>
                </c:pt>
                <c:pt idx="4">
                  <c:v>1.9722229438262702</c:v>
                </c:pt>
                <c:pt idx="5">
                  <c:v>1.5263855861484699</c:v>
                </c:pt>
                <c:pt idx="6">
                  <c:v>1.71447875191716</c:v>
                </c:pt>
                <c:pt idx="7">
                  <c:v>1.44234302673129</c:v>
                </c:pt>
                <c:pt idx="8">
                  <c:v>1.8030185713604099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646-4CBC-9828-46290547D7A1}"/>
            </c:ext>
          </c:extLst>
        </c:ser>
        <c:ser>
          <c:idx val="1"/>
          <c:order val="1"/>
          <c:tx>
            <c:strRef>
              <c:f>Planilha1!$F$17</c:f>
              <c:strCache>
                <c:ptCount val="1"/>
                <c:pt idx="0">
                  <c:v>Despesa Empenhada (em bilhões de R$)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Planilha1!$D$18:$D$26</c:f>
              <c:strCache>
                <c:ptCount val="9"/>
                <c:pt idx="0">
                  <c:v>BARREIRO</c:v>
                </c:pt>
                <c:pt idx="1">
                  <c:v>CENTRO-SUL</c:v>
                </c:pt>
                <c:pt idx="2">
                  <c:v>LESTE</c:v>
                </c:pt>
                <c:pt idx="3">
                  <c:v>NORDESTE</c:v>
                </c:pt>
                <c:pt idx="4">
                  <c:v>NOROESTE</c:v>
                </c:pt>
                <c:pt idx="5">
                  <c:v>NORTE</c:v>
                </c:pt>
                <c:pt idx="6">
                  <c:v>OESTE</c:v>
                </c:pt>
                <c:pt idx="7">
                  <c:v>PAMPULHA</c:v>
                </c:pt>
                <c:pt idx="8">
                  <c:v>VENDA NOVA</c:v>
                </c:pt>
              </c:strCache>
            </c:strRef>
          </c:cat>
          <c:val>
            <c:numRef>
              <c:f>Planilha1!$F$18:$F$26</c:f>
              <c:numCache>
                <c:formatCode>_(* #,##0.00_);_(* \(#,##0.00\);_(* "-"??_);_(@_)</c:formatCode>
                <c:ptCount val="9"/>
                <c:pt idx="0">
                  <c:v>2.0768690794642701</c:v>
                </c:pt>
                <c:pt idx="1">
                  <c:v>1.44093876736361</c:v>
                </c:pt>
                <c:pt idx="2">
                  <c:v>1.3868352265034001</c:v>
                </c:pt>
                <c:pt idx="3">
                  <c:v>1.88805981201986</c:v>
                </c:pt>
                <c:pt idx="4">
                  <c:v>1.9499738015283301</c:v>
                </c:pt>
                <c:pt idx="5">
                  <c:v>1.5474361410400501</c:v>
                </c:pt>
                <c:pt idx="6">
                  <c:v>1.64513814431192</c:v>
                </c:pt>
                <c:pt idx="7">
                  <c:v>1.39789887642834</c:v>
                </c:pt>
                <c:pt idx="8">
                  <c:v>1.83028054519132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646-4CBC-9828-46290547D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-181084320"/>
        <c:axId val="-502805984"/>
      </c:barChart>
      <c:lineChart>
        <c:grouping val="standard"/>
        <c:varyColors val="0"/>
        <c:ser>
          <c:idx val="2"/>
          <c:order val="2"/>
          <c:tx>
            <c:strRef>
              <c:f>Planilha1!$G$17</c:f>
              <c:strCache>
                <c:ptCount val="1"/>
                <c:pt idx="0">
                  <c:v>% Empenhado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bg2">
                  <a:lumMod val="25000"/>
                </a:schemeClr>
              </a:solidFill>
              <a:ln w="9525"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3.4722367857655367E-2"/>
                  <c:y val="3.87228929354974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646-4CBC-9828-46290547D7A1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6538097264475183E-2"/>
                  <c:y val="-3.5202629941361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646-4CBC-9828-46290547D7A1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2566040162850467E-2"/>
                  <c:y val="-4.5763418923769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646-4CBC-9828-46290547D7A1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Planilha1!$D$18:$D$26</c:f>
              <c:strCache>
                <c:ptCount val="9"/>
                <c:pt idx="0">
                  <c:v>BARREIRO</c:v>
                </c:pt>
                <c:pt idx="1">
                  <c:v>CENTRO-SUL</c:v>
                </c:pt>
                <c:pt idx="2">
                  <c:v>LESTE</c:v>
                </c:pt>
                <c:pt idx="3">
                  <c:v>NORDESTE</c:v>
                </c:pt>
                <c:pt idx="4">
                  <c:v>NOROESTE</c:v>
                </c:pt>
                <c:pt idx="5">
                  <c:v>NORTE</c:v>
                </c:pt>
                <c:pt idx="6">
                  <c:v>OESTE</c:v>
                </c:pt>
                <c:pt idx="7">
                  <c:v>PAMPULHA</c:v>
                </c:pt>
                <c:pt idx="8">
                  <c:v>VENDA NOVA</c:v>
                </c:pt>
              </c:strCache>
            </c:strRef>
          </c:cat>
          <c:val>
            <c:numRef>
              <c:f>Planilha1!$G$18:$G$26</c:f>
              <c:numCache>
                <c:formatCode>0%</c:formatCode>
                <c:ptCount val="9"/>
                <c:pt idx="0">
                  <c:v>1.0009738873118259</c:v>
                </c:pt>
                <c:pt idx="1">
                  <c:v>0.96995403451916906</c:v>
                </c:pt>
                <c:pt idx="2">
                  <c:v>0.96238238958780231</c:v>
                </c:pt>
                <c:pt idx="3">
                  <c:v>1.003705654516778</c:v>
                </c:pt>
                <c:pt idx="4">
                  <c:v>0.98871874887796662</c:v>
                </c:pt>
                <c:pt idx="5">
                  <c:v>1.0137911122082182</c:v>
                </c:pt>
                <c:pt idx="6">
                  <c:v>0.95955586645346158</c:v>
                </c:pt>
                <c:pt idx="7">
                  <c:v>0.96918614401757708</c:v>
                </c:pt>
                <c:pt idx="8">
                  <c:v>1.0151201847079925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C646-4CBC-9828-46290547D7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2331104"/>
        <c:axId val="-2132324576"/>
      </c:lineChart>
      <c:catAx>
        <c:axId val="-181084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502805984"/>
        <c:crosses val="autoZero"/>
        <c:auto val="1"/>
        <c:lblAlgn val="ctr"/>
        <c:lblOffset val="100"/>
        <c:noMultiLvlLbl val="0"/>
      </c:catAx>
      <c:valAx>
        <c:axId val="-502805984"/>
        <c:scaling>
          <c:orientation val="minMax"/>
          <c:max val="2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Valor em bilhões de R$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084320"/>
        <c:crosses val="autoZero"/>
        <c:crossBetween val="between"/>
        <c:majorUnit val="0.25"/>
      </c:valAx>
      <c:valAx>
        <c:axId val="-2132324576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% Empenhado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331104"/>
        <c:crosses val="max"/>
        <c:crossBetween val="between"/>
      </c:valAx>
      <c:catAx>
        <c:axId val="-2132331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132324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700"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2535219176066804E-2"/>
          <c:y val="7.0115212033920446E-2"/>
          <c:w val="0.8764750016370163"/>
          <c:h val="0.79623482991353178"/>
        </c:manualLayout>
      </c:layout>
      <c:pie3DChart>
        <c:varyColors val="1"/>
        <c:ser>
          <c:idx val="0"/>
          <c:order val="0"/>
          <c:explosion val="10"/>
          <c:dPt>
            <c:idx val="0"/>
            <c:bubble3D val="0"/>
            <c:spPr>
              <a:solidFill>
                <a:srgbClr val="E5243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99-4FF8-9513-C698C7E09A88}"/>
              </c:ext>
            </c:extLst>
          </c:dPt>
          <c:dPt>
            <c:idx val="1"/>
            <c:bubble3D val="0"/>
            <c:spPr>
              <a:solidFill>
                <a:srgbClr val="DDA63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99-4FF8-9513-C698C7E09A88}"/>
              </c:ext>
            </c:extLst>
          </c:dPt>
          <c:dPt>
            <c:idx val="2"/>
            <c:bubble3D val="0"/>
            <c:spPr>
              <a:solidFill>
                <a:srgbClr val="4C9F3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99-4FF8-9513-C698C7E09A88}"/>
              </c:ext>
            </c:extLst>
          </c:dPt>
          <c:dPt>
            <c:idx val="3"/>
            <c:bubble3D val="0"/>
            <c:spPr>
              <a:solidFill>
                <a:srgbClr val="C5192D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99-4FF8-9513-C698C7E09A88}"/>
              </c:ext>
            </c:extLst>
          </c:dPt>
          <c:dPt>
            <c:idx val="4"/>
            <c:bubble3D val="0"/>
            <c:spPr>
              <a:solidFill>
                <a:srgbClr val="FF3A2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99-4FF8-9513-C698C7E09A88}"/>
              </c:ext>
            </c:extLst>
          </c:dPt>
          <c:dPt>
            <c:idx val="5"/>
            <c:bubble3D val="0"/>
            <c:spPr>
              <a:solidFill>
                <a:srgbClr val="27BDE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99-4FF8-9513-C698C7E09A88}"/>
              </c:ext>
            </c:extLst>
          </c:dPt>
          <c:dPt>
            <c:idx val="6"/>
            <c:bubble3D val="0"/>
            <c:spPr>
              <a:solidFill>
                <a:srgbClr val="FCC30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0199-4FF8-9513-C698C7E09A88}"/>
              </c:ext>
            </c:extLst>
          </c:dPt>
          <c:dPt>
            <c:idx val="7"/>
            <c:bubble3D val="0"/>
            <c:spPr>
              <a:solidFill>
                <a:srgbClr val="A2194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199-4FF8-9513-C698C7E09A88}"/>
              </c:ext>
            </c:extLst>
          </c:dPt>
          <c:dPt>
            <c:idx val="8"/>
            <c:bubble3D val="0"/>
            <c:spPr>
              <a:solidFill>
                <a:srgbClr val="FD872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0199-4FF8-9513-C698C7E09A88}"/>
              </c:ext>
            </c:extLst>
          </c:dPt>
          <c:dPt>
            <c:idx val="9"/>
            <c:bubble3D val="0"/>
            <c:spPr>
              <a:solidFill>
                <a:srgbClr val="DD1367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0199-4FF8-9513-C698C7E09A88}"/>
              </c:ext>
            </c:extLst>
          </c:dPt>
          <c:dPt>
            <c:idx val="10"/>
            <c:bubble3D val="0"/>
            <c:spPr>
              <a:solidFill>
                <a:srgbClr val="FD9D2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0199-4FF8-9513-C698C7E09A88}"/>
              </c:ext>
            </c:extLst>
          </c:dPt>
          <c:dPt>
            <c:idx val="11"/>
            <c:bubble3D val="0"/>
            <c:spPr>
              <a:solidFill>
                <a:srgbClr val="BF8B2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0199-4FF8-9513-C698C7E09A88}"/>
              </c:ext>
            </c:extLst>
          </c:dPt>
          <c:dPt>
            <c:idx val="12"/>
            <c:bubble3D val="0"/>
            <c:spPr>
              <a:solidFill>
                <a:srgbClr val="3F7E4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0199-4FF8-9513-C698C7E09A88}"/>
              </c:ext>
            </c:extLst>
          </c:dPt>
          <c:dPt>
            <c:idx val="13"/>
            <c:bubble3D val="0"/>
            <c:spPr>
              <a:solidFill>
                <a:srgbClr val="0A97D9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0199-4FF8-9513-C698C7E09A88}"/>
              </c:ext>
            </c:extLst>
          </c:dPt>
          <c:dPt>
            <c:idx val="14"/>
            <c:bubble3D val="0"/>
            <c:spPr>
              <a:solidFill>
                <a:srgbClr val="56C02B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0199-4FF8-9513-C698C7E09A88}"/>
              </c:ext>
            </c:extLst>
          </c:dPt>
          <c:dPt>
            <c:idx val="15"/>
            <c:bubble3D val="0"/>
            <c:spPr>
              <a:solidFill>
                <a:srgbClr val="00689D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0199-4FF8-9513-C698C7E09A88}"/>
              </c:ext>
            </c:extLst>
          </c:dPt>
          <c:dPt>
            <c:idx val="16"/>
            <c:bubble3D val="0"/>
            <c:spPr>
              <a:solidFill>
                <a:srgbClr val="19486A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0199-4FF8-9513-C698C7E09A88}"/>
              </c:ext>
            </c:extLst>
          </c:dPt>
          <c:dLbls>
            <c:dLbl>
              <c:idx val="0"/>
              <c:layout>
                <c:manualLayout>
                  <c:x val="0.11985358326614493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6945852500586002E-2"/>
                  <c:y val="5.915746250500161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904522966828657E-3"/>
                  <c:y val="-0.1565389679687181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0608919817320012"/>
                  <c:y val="-3.9676235265934745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3002622170534292E-2"/>
                  <c:y val="5.741658632991496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2643616739465569E-2"/>
                  <c:y val="4.1572709404432105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2585801668687907E-2"/>
                  <c:y val="-7.405348888857465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-1.7565359604182991E-2"/>
                  <c:y val="5.5691460293404516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0199-4FF8-9513-C698C7E09A88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3.8862628476351059E-2"/>
                  <c:y val="2.45656616740044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0199-4FF8-9513-C698C7E09A8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DADOS!$B$3:$B$19</c:f>
              <c:strCache>
                <c:ptCount val="17"/>
                <c:pt idx="0">
                  <c:v> 1 - Erradicação da Pobreza</c:v>
                </c:pt>
                <c:pt idx="1">
                  <c:v> 2 - Fome Zero</c:v>
                </c:pt>
                <c:pt idx="2">
                  <c:v> 3 - Saúde</c:v>
                </c:pt>
                <c:pt idx="3">
                  <c:v> 4 - Educação</c:v>
                </c:pt>
                <c:pt idx="4">
                  <c:v> 5 - Gênero</c:v>
                </c:pt>
                <c:pt idx="5">
                  <c:v> 6 - Água</c:v>
                </c:pt>
                <c:pt idx="6">
                  <c:v> 7 - Energia</c:v>
                </c:pt>
                <c:pt idx="7">
                  <c:v> 8 - Trabalho</c:v>
                </c:pt>
                <c:pt idx="8">
                  <c:v> 9 – Indústria e Inovação</c:v>
                </c:pt>
                <c:pt idx="9">
                  <c:v>10 - Desigualdades</c:v>
                </c:pt>
                <c:pt idx="10">
                  <c:v>11 - Cidades Sustentáveis</c:v>
                </c:pt>
                <c:pt idx="11">
                  <c:v>12 - Consumo e Produção</c:v>
                </c:pt>
                <c:pt idx="12">
                  <c:v>13 - Clima</c:v>
                </c:pt>
                <c:pt idx="13">
                  <c:v>14 - Vida na Água</c:v>
                </c:pt>
                <c:pt idx="14">
                  <c:v>15 - Vida Terrestre</c:v>
                </c:pt>
                <c:pt idx="15">
                  <c:v>16 - Paz e Justiça</c:v>
                </c:pt>
                <c:pt idx="16">
                  <c:v>17 - Meios de  Implementação</c:v>
                </c:pt>
              </c:strCache>
            </c:strRef>
          </c:cat>
          <c:val>
            <c:numRef>
              <c:f>DADOS!$D$3:$D$19</c:f>
              <c:numCache>
                <c:formatCode>General</c:formatCode>
                <c:ptCount val="17"/>
                <c:pt idx="0">
                  <c:v>435785342.78749901</c:v>
                </c:pt>
                <c:pt idx="1">
                  <c:v>212312496.23249999</c:v>
                </c:pt>
                <c:pt idx="2">
                  <c:v>5254121586.5324898</c:v>
                </c:pt>
                <c:pt idx="3">
                  <c:v>3007902772.5124998</c:v>
                </c:pt>
                <c:pt idx="4">
                  <c:v>2406683.145</c:v>
                </c:pt>
                <c:pt idx="5">
                  <c:v>135273237.4025</c:v>
                </c:pt>
                <c:pt idx="6">
                  <c:v>17492885.817499999</c:v>
                </c:pt>
                <c:pt idx="7">
                  <c:v>59959672.359999999</c:v>
                </c:pt>
                <c:pt idx="8">
                  <c:v>47463247.810000002</c:v>
                </c:pt>
                <c:pt idx="9">
                  <c:v>34390787.927500002</c:v>
                </c:pt>
                <c:pt idx="10">
                  <c:v>2138515148.76</c:v>
                </c:pt>
                <c:pt idx="11">
                  <c:v>6159801.2824999997</c:v>
                </c:pt>
                <c:pt idx="12">
                  <c:v>24545940.399999999</c:v>
                </c:pt>
                <c:pt idx="13">
                  <c:v>11620494.175000001</c:v>
                </c:pt>
                <c:pt idx="14">
                  <c:v>35075206.447499998</c:v>
                </c:pt>
                <c:pt idx="15">
                  <c:v>363057064.65749902</c:v>
                </c:pt>
                <c:pt idx="16">
                  <c:v>3377348026.1799898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0199-4FF8-9513-C698C7E09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89786334191791"/>
          <c:y val="2.9224889046647776E-2"/>
          <c:w val="0.16231196675251236"/>
          <c:h val="0.9707750599730649"/>
        </c:manualLayout>
      </c:layout>
      <c:overlay val="0"/>
      <c:spPr>
        <a:noFill/>
        <a:ln w="25400">
          <a:noFill/>
        </a:ln>
      </c:sp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600" b="1" dirty="0"/>
              <a:t>Produto Interno Bruto Municipal, preços correntes e constantes</a:t>
            </a:r>
          </a:p>
          <a:p>
            <a:pPr>
              <a:defRPr/>
            </a:pPr>
            <a:r>
              <a:rPr lang="pt-BR" dirty="0"/>
              <a:t>(em bilhões de R$), Belo Horizonte, 2010-2020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PIB!$B$16</c:f>
              <c:strCache>
                <c:ptCount val="1"/>
                <c:pt idx="0">
                  <c:v>PIB (preços correntes)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PIB!$A$17:$A$27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PIB!$B$17:$B$27</c:f>
              <c:numCache>
                <c:formatCode>0.0</c:formatCode>
                <c:ptCount val="11"/>
                <c:pt idx="0">
                  <c:v>59.203074086000001</c:v>
                </c:pt>
                <c:pt idx="1">
                  <c:v>66.315191751</c:v>
                </c:pt>
                <c:pt idx="2">
                  <c:v>74.670321954000002</c:v>
                </c:pt>
                <c:pt idx="3">
                  <c:v>82.227463868000001</c:v>
                </c:pt>
                <c:pt idx="4">
                  <c:v>87.248917711999994</c:v>
                </c:pt>
                <c:pt idx="5">
                  <c:v>87.309968373999993</c:v>
                </c:pt>
                <c:pt idx="6">
                  <c:v>88.397460694000003</c:v>
                </c:pt>
                <c:pt idx="7">
                  <c:v>88.97106905599999</c:v>
                </c:pt>
                <c:pt idx="8">
                  <c:v>92.133757634000006</c:v>
                </c:pt>
                <c:pt idx="9">
                  <c:v>97.198016976999995</c:v>
                </c:pt>
                <c:pt idx="10">
                  <c:v>97.509893336999994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18A-4C36-95A3-1D94949453E3}"/>
            </c:ext>
          </c:extLst>
        </c:ser>
        <c:ser>
          <c:idx val="1"/>
          <c:order val="1"/>
          <c:tx>
            <c:strRef>
              <c:f>PIB!$C$16</c:f>
              <c:strCache>
                <c:ptCount val="1"/>
                <c:pt idx="0">
                  <c:v>PIB (preços constantes - valores de 2021)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PIB!$A$17:$A$27</c:f>
              <c:strCach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strCache>
            </c:strRef>
          </c:cat>
          <c:val>
            <c:numRef>
              <c:f>PIB!$C$17:$C$27</c:f>
              <c:numCache>
                <c:formatCode>0.0</c:formatCode>
                <c:ptCount val="11"/>
                <c:pt idx="0">
                  <c:v>124.95959751897897</c:v>
                </c:pt>
                <c:pt idx="1">
                  <c:v>129.22167990540214</c:v>
                </c:pt>
                <c:pt idx="2">
                  <c:v>134.7954962939408</c:v>
                </c:pt>
                <c:pt idx="3">
                  <c:v>138.07573045209705</c:v>
                </c:pt>
                <c:pt idx="4">
                  <c:v>135.84811054098714</c:v>
                </c:pt>
                <c:pt idx="5">
                  <c:v>126.38096268075779</c:v>
                </c:pt>
                <c:pt idx="6">
                  <c:v>118.3634032168558</c:v>
                </c:pt>
                <c:pt idx="7">
                  <c:v>114.91257708519551</c:v>
                </c:pt>
                <c:pt idx="8">
                  <c:v>113.88017365887706</c:v>
                </c:pt>
                <c:pt idx="9">
                  <c:v>115.27043331314496</c:v>
                </c:pt>
                <c:pt idx="10">
                  <c:v>108.61048488923095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18A-4C36-95A3-1D9494945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132332192"/>
        <c:axId val="-2132325120"/>
      </c:barChart>
      <c:catAx>
        <c:axId val="-2132332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325120"/>
        <c:crosses val="autoZero"/>
        <c:auto val="1"/>
        <c:lblAlgn val="ctr"/>
        <c:lblOffset val="100"/>
        <c:noMultiLvlLbl val="0"/>
      </c:catAx>
      <c:valAx>
        <c:axId val="-213232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3321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Evolução</a:t>
            </a:r>
            <a:r>
              <a:rPr lang="en-US" sz="1800" b="1" dirty="0"/>
              <a:t> do </a:t>
            </a:r>
            <a:r>
              <a:rPr lang="en-US" sz="1800" b="1" dirty="0" err="1"/>
              <a:t>Emprego</a:t>
            </a:r>
            <a:r>
              <a:rPr lang="en-US" sz="1800" b="1" baseline="0" dirty="0"/>
              <a:t> Formal</a:t>
            </a:r>
          </a:p>
          <a:p>
            <a:pPr>
              <a:defRPr sz="1800"/>
            </a:pPr>
            <a:r>
              <a:rPr lang="en-US" sz="1800" b="0" baseline="0" dirty="0"/>
              <a:t>Belo Horizonte, 2010-2021 </a:t>
            </a:r>
          </a:p>
          <a:p>
            <a:pPr>
              <a:defRPr sz="1800"/>
            </a:pPr>
            <a:r>
              <a:rPr lang="en-US" sz="1200" baseline="0" dirty="0"/>
              <a:t>(</a:t>
            </a:r>
            <a:r>
              <a:rPr lang="en-US" sz="1200" baseline="0" dirty="0" err="1"/>
              <a:t>número</a:t>
            </a:r>
            <a:r>
              <a:rPr lang="en-US" sz="1200" baseline="0" dirty="0"/>
              <a:t> de </a:t>
            </a:r>
            <a:r>
              <a:rPr lang="en-US" sz="1200" baseline="0" dirty="0" err="1"/>
              <a:t>vínculos</a:t>
            </a:r>
            <a:r>
              <a:rPr lang="en-US" sz="1200" baseline="0" dirty="0"/>
              <a:t> </a:t>
            </a:r>
            <a:r>
              <a:rPr lang="en-US" sz="1200" baseline="0" dirty="0" err="1"/>
              <a:t>ativos</a:t>
            </a:r>
            <a:r>
              <a:rPr lang="en-US" sz="1200" baseline="0" dirty="0"/>
              <a:t> </a:t>
            </a:r>
            <a:r>
              <a:rPr lang="en-US" sz="1200" baseline="0" dirty="0" err="1"/>
              <a:t>em</a:t>
            </a:r>
            <a:r>
              <a:rPr lang="en-US" sz="1200" baseline="0" dirty="0"/>
              <a:t> 31/</a:t>
            </a:r>
            <a:r>
              <a:rPr lang="en-US" sz="1200" baseline="0" dirty="0" err="1"/>
              <a:t>dez</a:t>
            </a:r>
            <a:r>
              <a:rPr lang="en-US" sz="1200" baseline="0" dirty="0"/>
              <a:t>)</a:t>
            </a:r>
            <a:endParaRPr lang="en-US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Emprego!$B$3</c:f>
              <c:strCache>
                <c:ptCount val="1"/>
                <c:pt idx="0">
                  <c:v>Emprego Formal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Emprego!$A$4:$A$15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Emprego!$B$4:$B$15</c:f>
              <c:numCache>
                <c:formatCode>#,##0</c:formatCode>
                <c:ptCount val="12"/>
                <c:pt idx="0">
                  <c:v>1356769</c:v>
                </c:pt>
                <c:pt idx="1">
                  <c:v>1370942</c:v>
                </c:pt>
                <c:pt idx="2">
                  <c:v>1411147</c:v>
                </c:pt>
                <c:pt idx="3">
                  <c:v>1377682</c:v>
                </c:pt>
                <c:pt idx="4">
                  <c:v>1354683</c:v>
                </c:pt>
                <c:pt idx="5">
                  <c:v>1216511</c:v>
                </c:pt>
                <c:pt idx="6">
                  <c:v>1176985</c:v>
                </c:pt>
                <c:pt idx="7">
                  <c:v>1177785</c:v>
                </c:pt>
                <c:pt idx="8">
                  <c:v>1179500</c:v>
                </c:pt>
                <c:pt idx="9">
                  <c:v>1200871</c:v>
                </c:pt>
                <c:pt idx="10">
                  <c:v>1203945</c:v>
                </c:pt>
                <c:pt idx="11">
                  <c:v>1244635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34C-42C7-98D2-155E6F65A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2132324032"/>
        <c:axId val="-2132321312"/>
      </c:barChart>
      <c:catAx>
        <c:axId val="-213232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321312"/>
        <c:crosses val="autoZero"/>
        <c:auto val="1"/>
        <c:lblAlgn val="ctr"/>
        <c:lblOffset val="100"/>
        <c:noMultiLvlLbl val="0"/>
      </c:catAx>
      <c:valAx>
        <c:axId val="-2132321312"/>
        <c:scaling>
          <c:orientation val="minMax"/>
          <c:max val="18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213232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 err="1"/>
              <a:t>Distribuição</a:t>
            </a:r>
            <a:r>
              <a:rPr lang="en-US" sz="1800" dirty="0"/>
              <a:t> </a:t>
            </a:r>
            <a:r>
              <a:rPr lang="en-US" sz="1800" dirty="0" err="1"/>
              <a:t>Setorial</a:t>
            </a:r>
            <a:r>
              <a:rPr lang="en-US" sz="1800" dirty="0"/>
              <a:t> do </a:t>
            </a:r>
            <a:r>
              <a:rPr lang="en-US" sz="1800" dirty="0" err="1"/>
              <a:t>Emprego</a:t>
            </a:r>
            <a:r>
              <a:rPr lang="en-US" sz="1800" dirty="0"/>
              <a:t> Formal</a:t>
            </a:r>
          </a:p>
          <a:p>
            <a:pPr>
              <a:defRPr sz="1800"/>
            </a:pPr>
            <a:r>
              <a:rPr lang="en-US" sz="1600" b="0" dirty="0"/>
              <a:t>Belo Horizonte,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Emprego!$A$15</c:f>
              <c:strCache>
                <c:ptCount val="1"/>
                <c:pt idx="0">
                  <c:v>2021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0C0-4B22-988C-C7AF6D7838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0C0-4B22-988C-C7AF6D7838B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C0-4B22-988C-C7AF6D7838B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0C0-4B22-988C-C7AF6D7838B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C0-4B22-988C-C7AF6D7838B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40C0-4B22-988C-C7AF6D7838B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40C0-4B22-988C-C7AF6D7838B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40C0-4B22-988C-C7AF6D7838B9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0C0-4B22-988C-C7AF6D7838B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40C0-4B22-988C-C7AF6D7838B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862244344245223E-2"/>
                  <c:y val="0.1735096178636925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40C0-4B22-988C-C7AF6D7838B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7153972830267024E-2"/>
                  <c:y val="0.1163585549609966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40C0-4B22-988C-C7AF6D7838B9}"/>
                </c:ex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Emprego!$C$3:$J$3</c:f>
              <c:strCache>
                <c:ptCount val="8"/>
                <c:pt idx="0">
                  <c:v>Agropecuário</c:v>
                </c:pt>
                <c:pt idx="1">
                  <c:v>Extrativa mineral</c:v>
                </c:pt>
                <c:pt idx="2">
                  <c:v>Indústria de transformação</c:v>
                </c:pt>
                <c:pt idx="3">
                  <c:v>Servicos industriais de utilidade pública</c:v>
                </c:pt>
                <c:pt idx="4">
                  <c:v>Construção Civil</c:v>
                </c:pt>
                <c:pt idx="5">
                  <c:v>Comércio</c:v>
                </c:pt>
                <c:pt idx="6">
                  <c:v>Serviços</c:v>
                </c:pt>
                <c:pt idx="7">
                  <c:v>Administração Pública</c:v>
                </c:pt>
              </c:strCache>
            </c:strRef>
          </c:cat>
          <c:val>
            <c:numRef>
              <c:f>Emprego!$C$15:$J$15</c:f>
              <c:numCache>
                <c:formatCode>General</c:formatCode>
                <c:ptCount val="8"/>
                <c:pt idx="0">
                  <c:v>4689</c:v>
                </c:pt>
                <c:pt idx="1">
                  <c:v>1527</c:v>
                </c:pt>
                <c:pt idx="2">
                  <c:v>52783</c:v>
                </c:pt>
                <c:pt idx="3">
                  <c:v>21619</c:v>
                </c:pt>
                <c:pt idx="4">
                  <c:v>116602</c:v>
                </c:pt>
                <c:pt idx="5">
                  <c:v>171804</c:v>
                </c:pt>
                <c:pt idx="6">
                  <c:v>565810</c:v>
                </c:pt>
                <c:pt idx="7">
                  <c:v>309801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40C0-4B22-988C-C7AF6D7838B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Evolução do Saldo Anual na Geração</a:t>
            </a:r>
            <a:r>
              <a:rPr lang="en-US" b="1" baseline="0"/>
              <a:t> de </a:t>
            </a:r>
            <a:r>
              <a:rPr lang="en-US" b="1"/>
              <a:t>Empregos</a:t>
            </a:r>
            <a:r>
              <a:rPr lang="en-US" b="1" baseline="0"/>
              <a:t> Formais, Belo Horizonte, 2010-2022 </a:t>
            </a:r>
          </a:p>
          <a:p>
            <a:pPr>
              <a:defRPr/>
            </a:pPr>
            <a:r>
              <a:rPr lang="en-US" sz="1200" baseline="0"/>
              <a:t>(saldo = admitidos - desligados)</a:t>
            </a:r>
            <a:endParaRPr lang="en-US" sz="12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Emprego!$B$3</c:f>
              <c:strCache>
                <c:ptCount val="1"/>
                <c:pt idx="0">
                  <c:v>Emprego Formal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Emprego!$Q$4:$Q$16</c:f>
              <c:numCache>
                <c:formatCode>General</c:formatCode>
                <c:ptCount val="1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</c:numCache>
            </c:numRef>
          </c:cat>
          <c:val>
            <c:numRef>
              <c:f>Emprego!$R$4:$R$16</c:f>
              <c:numCache>
                <c:formatCode>#,##0_ ;[Red]\-#,##0\ </c:formatCode>
                <c:ptCount val="13"/>
                <c:pt idx="0">
                  <c:v>80524</c:v>
                </c:pt>
                <c:pt idx="1">
                  <c:v>56354</c:v>
                </c:pt>
                <c:pt idx="2">
                  <c:v>39408</c:v>
                </c:pt>
                <c:pt idx="3">
                  <c:v>-2401</c:v>
                </c:pt>
                <c:pt idx="4">
                  <c:v>-5671</c:v>
                </c:pt>
                <c:pt idx="5">
                  <c:v>-68893</c:v>
                </c:pt>
                <c:pt idx="6">
                  <c:v>-40876</c:v>
                </c:pt>
                <c:pt idx="7">
                  <c:v>-3398</c:v>
                </c:pt>
                <c:pt idx="8">
                  <c:v>29300</c:v>
                </c:pt>
                <c:pt idx="9">
                  <c:v>22703</c:v>
                </c:pt>
                <c:pt idx="10">
                  <c:v>-19225</c:v>
                </c:pt>
                <c:pt idx="11">
                  <c:v>57395</c:v>
                </c:pt>
                <c:pt idx="12">
                  <c:v>41154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36-4927-AB3C-F3BE9A6DD4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-181078336"/>
        <c:axId val="-181088128"/>
      </c:barChart>
      <c:catAx>
        <c:axId val="-18107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088128"/>
        <c:crosses val="autoZero"/>
        <c:auto val="1"/>
        <c:lblAlgn val="ctr"/>
        <c:lblOffset val="100"/>
        <c:noMultiLvlLbl val="0"/>
      </c:catAx>
      <c:valAx>
        <c:axId val="-181088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_ ;[Red]\-#,##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07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D25E1-95D9-4F91-A9A5-2D489D219F5E}" type="datetimeFigureOut">
              <a:rPr lang="pt-BR" smtClean="0"/>
              <a:t>17/02/2023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762F5-2348-4E90-82BE-9493D60E52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5588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8781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l">
              <a:defRPr sz="14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5009" y="1"/>
            <a:ext cx="2971800" cy="498781"/>
          </a:xfrm>
          <a:prstGeom prst="rect">
            <a:avLst/>
          </a:prstGeom>
        </p:spPr>
        <p:txBody>
          <a:bodyPr vert="horz" lIns="107369" tIns="53684" rIns="107369" bIns="53684" rtlCol="0"/>
          <a:lstStyle>
            <a:lvl1pPr algn="r">
              <a:defRPr sz="1400"/>
            </a:lvl1pPr>
          </a:lstStyle>
          <a:p>
            <a:fld id="{2B11EC47-D63C-49E1-B091-EBFED087FDA8}" type="datetimeFigureOut">
              <a:rPr lang="pt-BR" smtClean="0"/>
              <a:t>17/02/2023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1243013"/>
            <a:ext cx="44608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7369" tIns="53684" rIns="107369" bIns="5368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76661"/>
            <a:ext cx="5486400" cy="3910680"/>
          </a:xfrm>
          <a:prstGeom prst="rect">
            <a:avLst/>
          </a:prstGeom>
        </p:spPr>
        <p:txBody>
          <a:bodyPr vert="horz" lIns="107369" tIns="53684" rIns="107369" bIns="5368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7859"/>
            <a:ext cx="2971800" cy="498779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l">
              <a:defRPr sz="14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5009" y="9427859"/>
            <a:ext cx="2971800" cy="498779"/>
          </a:xfrm>
          <a:prstGeom prst="rect">
            <a:avLst/>
          </a:prstGeom>
        </p:spPr>
        <p:txBody>
          <a:bodyPr vert="horz" lIns="107369" tIns="53684" rIns="107369" bIns="53684" rtlCol="0" anchor="b"/>
          <a:lstStyle>
            <a:lvl1pPr algn="r">
              <a:defRPr sz="1400"/>
            </a:lvl1pPr>
          </a:lstStyle>
          <a:p>
            <a:fld id="{4B51BB9D-3B92-4EB8-8A59-ABBC229F20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94362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1BB9D-3B92-4EB8-8A59-ABBC229F204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304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BB9D-3B92-4EB8-8A59-ABBC229F204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3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BB9D-3B92-4EB8-8A59-ABBC229F204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923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8" name="Google Shape;98;p3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3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3979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4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006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09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574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549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7" name="Google Shape;137;p7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7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621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1241425"/>
            <a:ext cx="4467225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682625" y="4779962"/>
            <a:ext cx="5454650" cy="3910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8:notes"/>
          <p:cNvSpPr txBox="1"/>
          <p:nvPr/>
        </p:nvSpPr>
        <p:spPr>
          <a:xfrm>
            <a:off x="3862387" y="9432925"/>
            <a:ext cx="2955925" cy="498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2636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53;g7dffd7e668_0_10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54;g7dffd7e668_0_10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55;g7dffd7e668_0_10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972D78C3-43A1-46B4-93F1-CDCBFDB4BBF1}" type="slidenum">
              <a:rPr lang="pt-BR" altLang="pt-BR" smtClean="0"/>
              <a:pPr/>
              <a:t>71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4066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1BB9D-3B92-4EB8-8A59-ABBC229F204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009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Google Shape;485;g7dffd7e668_0_58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9219" name="Google Shape;486;g7dffd7e668_0_58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9220" name="Google Shape;487;g7dffd7e668_0_58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4C2292F7-B5D2-4239-A39A-467F10F35BB6}" type="slidenum">
              <a:rPr lang="pt-BR" altLang="pt-BR" smtClean="0"/>
              <a:pPr/>
              <a:t>72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3742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475;g7dffd7e668_0_37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11267" name="Google Shape;476;g7dffd7e668_0_37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8" name="Google Shape;477;g7dffd7e668_0_37:notes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237F3206-0AAB-4045-85D2-F61782190274}" type="slidenum">
              <a:rPr lang="pt-BR" altLang="pt-BR" smtClean="0"/>
              <a:pPr/>
              <a:t>73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92060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75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88230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76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34429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77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757159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78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1590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79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7462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80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81398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493;p34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494;p34:notes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495;p34:notes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400"/>
            </a:pPr>
            <a:fld id="{4830D844-CC38-40F4-9908-CD52D0BC74C6}" type="slidenum">
              <a:rPr lang="pt-BR" altLang="pt-BR"/>
              <a:pPr>
                <a:buSzPts val="1400"/>
              </a:pPr>
              <a:t>81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63411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Google Shape;508;g7df02b740c_1_1:notes">
            <a:extLst>
              <a:ext uri="{FF2B5EF4-FFF2-40B4-BE49-F238E27FC236}">
                <a16:creationId xmlns:a16="http://schemas.microsoft.com/office/drawing/2014/main" xmlns="" id="{53B4FD6F-6DF8-BACE-4C75-2C07107FD84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7171" name="Google Shape;509;g7df02b740c_1_1:notes">
            <a:extLst>
              <a:ext uri="{FF2B5EF4-FFF2-40B4-BE49-F238E27FC236}">
                <a16:creationId xmlns:a16="http://schemas.microsoft.com/office/drawing/2014/main" xmlns="" id="{B1CE2CC8-0B86-4574-D40B-AA61BE7E0EB5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7172" name="Google Shape;510;g7df02b740c_1_1:notes">
            <a:extLst>
              <a:ext uri="{FF2B5EF4-FFF2-40B4-BE49-F238E27FC236}">
                <a16:creationId xmlns:a16="http://schemas.microsoft.com/office/drawing/2014/main" xmlns="" id="{FB31D494-12DF-DF1F-FE9B-45733C04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CFEE509E-29F0-4637-B132-B15FD11D9B0A}" type="slidenum">
              <a:rPr lang="pt-BR" altLang="pt-BR"/>
              <a:pPr/>
              <a:t>82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4832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Além</a:t>
            </a:r>
            <a:r>
              <a:rPr lang="pt-BR" baseline="0" dirty="0"/>
              <a:t> disso: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46%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↑ de alcance 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em relação a meta de atendimentos da População na Rede Especializada;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11%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↑ de alcance em relaçã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 a meta</a:t>
            </a: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de atendimentos da População na Rede Hospitalar.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16% </a:t>
            </a:r>
            <a:r>
              <a:rPr lang="pt-BR" sz="1200" kern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↑ de alcance em relação a meta de</a:t>
            </a:r>
            <a:r>
              <a:rPr lang="pt-BR" sz="1200" kern="0" baseline="0" dirty="0">
                <a:solidFill>
                  <a:srgbClr val="034EA2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vistorias realizadas para combate Aedes Aegypti.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1BB9D-3B92-4EB8-8A59-ABBC229F204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0332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529;g7d9f4d8a7e_0_6:notes">
            <a:extLst>
              <a:ext uri="{FF2B5EF4-FFF2-40B4-BE49-F238E27FC236}">
                <a16:creationId xmlns:a16="http://schemas.microsoft.com/office/drawing/2014/main" xmlns="" id="{CC1E681A-9480-BEC8-0F13-8AAC97CAD1A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ln>
            <a:headEnd/>
            <a:tailEnd/>
          </a:ln>
        </p:spPr>
      </p:sp>
      <p:sp>
        <p:nvSpPr>
          <p:cNvPr id="8195" name="Google Shape;530;g7d9f4d8a7e_0_6:notes">
            <a:extLst>
              <a:ext uri="{FF2B5EF4-FFF2-40B4-BE49-F238E27FC236}">
                <a16:creationId xmlns:a16="http://schemas.microsoft.com/office/drawing/2014/main" xmlns="" id="{A710799C-DC55-8296-E7E6-7C8A7575889B}"/>
              </a:ext>
            </a:extLst>
          </p:cNvPr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400"/>
            </a:pPr>
            <a:endParaRPr lang="pt-BR" altLang="pt-BR" sz="1200" dirty="0">
              <a:latin typeface="Calibri" panose="020F050202020403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8196" name="Google Shape;531;g7d9f4d8a7e_0_6:notes">
            <a:extLst>
              <a:ext uri="{FF2B5EF4-FFF2-40B4-BE49-F238E27FC236}">
                <a16:creationId xmlns:a16="http://schemas.microsoft.com/office/drawing/2014/main" xmlns="" id="{837F8DAB-C6EF-2425-1E87-DD863644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7AD41C6-61AE-40F9-AF90-990663CE90B3}" type="slidenum">
              <a:rPr lang="pt-BR" altLang="pt-BR"/>
              <a:pPr/>
              <a:t>83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7343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776661"/>
            <a:ext cx="5486400" cy="3910680"/>
          </a:xfrm>
          <a:prstGeom prst="rect">
            <a:avLst/>
          </a:prstGeom>
        </p:spPr>
        <p:txBody>
          <a:bodyPr spcFirstLastPara="1" wrap="square" lIns="107350" tIns="53675" rIns="107350" bIns="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1243013"/>
            <a:ext cx="44608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064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776661"/>
            <a:ext cx="5486400" cy="3910680"/>
          </a:xfrm>
          <a:prstGeom prst="rect">
            <a:avLst/>
          </a:prstGeom>
        </p:spPr>
        <p:txBody>
          <a:bodyPr spcFirstLastPara="1" wrap="square" lIns="107350" tIns="53675" rIns="107350" bIns="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1243013"/>
            <a:ext cx="44608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5000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1243013"/>
            <a:ext cx="44608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3:notes"/>
          <p:cNvSpPr txBox="1">
            <a:spLocks noGrp="1"/>
          </p:cNvSpPr>
          <p:nvPr>
            <p:ph type="body" idx="1"/>
          </p:nvPr>
        </p:nvSpPr>
        <p:spPr>
          <a:xfrm>
            <a:off x="685800" y="4776661"/>
            <a:ext cx="5486400" cy="391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350" tIns="53675" rIns="107350" bIns="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:notes"/>
          <p:cNvSpPr txBox="1">
            <a:spLocks noGrp="1"/>
          </p:cNvSpPr>
          <p:nvPr>
            <p:ph type="sldNum" idx="12"/>
          </p:nvPr>
        </p:nvSpPr>
        <p:spPr>
          <a:xfrm>
            <a:off x="3885009" y="9427859"/>
            <a:ext cx="2971800" cy="49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350" tIns="53675" rIns="107350" bIns="536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248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776661"/>
            <a:ext cx="5486400" cy="3910680"/>
          </a:xfrm>
          <a:prstGeom prst="rect">
            <a:avLst/>
          </a:prstGeom>
        </p:spPr>
        <p:txBody>
          <a:bodyPr spcFirstLastPara="1" wrap="square" lIns="107350" tIns="53675" rIns="107350" bIns="536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98563" y="1243013"/>
            <a:ext cx="4460875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5051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7171" name="Espaço Reservado para Anotações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84EE5228-6B42-4277-8153-C7BD62C4AF41}" type="slidenum">
              <a:rPr lang="pt-BR" altLang="pt-BR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54</a:t>
            </a:fld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3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>
            <a:headEnd/>
            <a:tailEnd/>
          </a:ln>
        </p:spPr>
      </p:sp>
      <p:sp>
        <p:nvSpPr>
          <p:cNvPr id="9219" name="Espaço Reservado para Anotações 2"/>
          <p:cNvSpPr txBox="1"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9DF8528-5EDC-45FB-A380-1BB8D0EB12BB}" type="slidenum">
              <a:rPr lang="pt-BR" altLang="pt-BR" sz="1200" smtClean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pPr/>
              <a:t>55</a:t>
            </a:fld>
            <a:endParaRPr lang="pt-BR" altLang="pt-BR" sz="120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14946" y="1596453"/>
            <a:ext cx="5836047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>
                <a:latin typeface="Roboto Slab Black"/>
                <a:cs typeface="Roboto Slab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029891" y="2883916"/>
            <a:ext cx="480615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4121" y="1321644"/>
            <a:ext cx="3017694" cy="363946"/>
          </a:xfrm>
        </p:spPr>
        <p:txBody>
          <a:bodyPr lIns="0" tIns="0" rIns="0" bIns="0"/>
          <a:lstStyle>
            <a:lvl1pPr>
              <a:defRPr sz="2365" b="1" i="0">
                <a:solidFill>
                  <a:srgbClr val="782A90"/>
                </a:solidFill>
                <a:latin typeface="Roboto Slab Black"/>
                <a:cs typeface="Roboto Slab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4121" y="1321644"/>
            <a:ext cx="3017694" cy="363946"/>
          </a:xfrm>
        </p:spPr>
        <p:txBody>
          <a:bodyPr lIns="0" tIns="0" rIns="0" bIns="0"/>
          <a:lstStyle>
            <a:lvl1pPr>
              <a:defRPr sz="2365" b="1" i="0">
                <a:solidFill>
                  <a:srgbClr val="782A90"/>
                </a:solidFill>
                <a:latin typeface="Roboto Slab Black"/>
                <a:cs typeface="Roboto Slab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3297" y="1184466"/>
            <a:ext cx="2986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535958" y="1184466"/>
            <a:ext cx="298668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6865938" cy="5144770"/>
          </a:xfrm>
          <a:custGeom>
            <a:avLst/>
            <a:gdLst/>
            <a:ahLst/>
            <a:cxnLst/>
            <a:rect l="l" t="t" r="r" b="b"/>
            <a:pathLst>
              <a:path w="9144000" h="5144770">
                <a:moveTo>
                  <a:pt x="9144000" y="0"/>
                </a:moveTo>
                <a:lnTo>
                  <a:pt x="0" y="12"/>
                </a:lnTo>
                <a:lnTo>
                  <a:pt x="0" y="5144401"/>
                </a:lnTo>
                <a:lnTo>
                  <a:pt x="9144000" y="5144389"/>
                </a:lnTo>
                <a:lnTo>
                  <a:pt x="9144000" y="0"/>
                </a:lnTo>
                <a:close/>
              </a:path>
            </a:pathLst>
          </a:custGeom>
          <a:solidFill>
            <a:srgbClr val="FDB813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17" name="bg object 1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221" y="977103"/>
            <a:ext cx="3669493" cy="2514075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373189" y="4443097"/>
            <a:ext cx="643205" cy="207645"/>
          </a:xfrm>
          <a:custGeom>
            <a:avLst/>
            <a:gdLst/>
            <a:ahLst/>
            <a:cxnLst/>
            <a:rect l="l" t="t" r="r" b="b"/>
            <a:pathLst>
              <a:path w="856615" h="207645">
                <a:moveTo>
                  <a:pt x="756513" y="0"/>
                </a:moveTo>
                <a:lnTo>
                  <a:pt x="99923" y="0"/>
                </a:lnTo>
                <a:lnTo>
                  <a:pt x="61030" y="7853"/>
                </a:lnTo>
                <a:lnTo>
                  <a:pt x="29268" y="29268"/>
                </a:lnTo>
                <a:lnTo>
                  <a:pt x="7853" y="61030"/>
                </a:lnTo>
                <a:lnTo>
                  <a:pt x="0" y="99923"/>
                </a:lnTo>
                <a:lnTo>
                  <a:pt x="0" y="107162"/>
                </a:lnTo>
                <a:lnTo>
                  <a:pt x="7853" y="146060"/>
                </a:lnTo>
                <a:lnTo>
                  <a:pt x="29268" y="177822"/>
                </a:lnTo>
                <a:lnTo>
                  <a:pt x="61030" y="199234"/>
                </a:lnTo>
                <a:lnTo>
                  <a:pt x="99923" y="207086"/>
                </a:lnTo>
                <a:lnTo>
                  <a:pt x="756513" y="207086"/>
                </a:lnTo>
                <a:lnTo>
                  <a:pt x="795406" y="199234"/>
                </a:lnTo>
                <a:lnTo>
                  <a:pt x="827168" y="177822"/>
                </a:lnTo>
                <a:lnTo>
                  <a:pt x="848584" y="146060"/>
                </a:lnTo>
                <a:lnTo>
                  <a:pt x="856437" y="107162"/>
                </a:lnTo>
                <a:lnTo>
                  <a:pt x="856437" y="99923"/>
                </a:lnTo>
                <a:lnTo>
                  <a:pt x="848584" y="61030"/>
                </a:lnTo>
                <a:lnTo>
                  <a:pt x="827168" y="29268"/>
                </a:lnTo>
                <a:lnTo>
                  <a:pt x="795406" y="7853"/>
                </a:lnTo>
                <a:lnTo>
                  <a:pt x="75651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2" name="bg object 22"/>
          <p:cNvSpPr/>
          <p:nvPr/>
        </p:nvSpPr>
        <p:spPr>
          <a:xfrm>
            <a:off x="432648" y="4494984"/>
            <a:ext cx="526865" cy="123189"/>
          </a:xfrm>
          <a:custGeom>
            <a:avLst/>
            <a:gdLst/>
            <a:ahLst/>
            <a:cxnLst/>
            <a:rect l="l" t="t" r="r" b="b"/>
            <a:pathLst>
              <a:path w="701675" h="123189">
                <a:moveTo>
                  <a:pt x="72882" y="34759"/>
                </a:moveTo>
                <a:lnTo>
                  <a:pt x="29997" y="34759"/>
                </a:lnTo>
                <a:lnTo>
                  <a:pt x="36893" y="24955"/>
                </a:lnTo>
                <a:lnTo>
                  <a:pt x="50698" y="24955"/>
                </a:lnTo>
                <a:lnTo>
                  <a:pt x="63354" y="27565"/>
                </a:lnTo>
                <a:lnTo>
                  <a:pt x="72882" y="34759"/>
                </a:lnTo>
                <a:close/>
              </a:path>
              <a:path w="701675" h="123189">
                <a:moveTo>
                  <a:pt x="32257" y="104863"/>
                </a:moveTo>
                <a:lnTo>
                  <a:pt x="9283" y="104863"/>
                </a:lnTo>
                <a:lnTo>
                  <a:pt x="9283" y="43116"/>
                </a:lnTo>
                <a:lnTo>
                  <a:pt x="2514" y="43116"/>
                </a:lnTo>
                <a:lnTo>
                  <a:pt x="0" y="40601"/>
                </a:lnTo>
                <a:lnTo>
                  <a:pt x="0" y="29057"/>
                </a:lnTo>
                <a:lnTo>
                  <a:pt x="2514" y="26542"/>
                </a:lnTo>
                <a:lnTo>
                  <a:pt x="27203" y="26542"/>
                </a:lnTo>
                <a:lnTo>
                  <a:pt x="29730" y="29057"/>
                </a:lnTo>
                <a:lnTo>
                  <a:pt x="29730" y="34759"/>
                </a:lnTo>
                <a:lnTo>
                  <a:pt x="72882" y="34759"/>
                </a:lnTo>
                <a:lnTo>
                  <a:pt x="73069" y="34901"/>
                </a:lnTo>
                <a:lnTo>
                  <a:pt x="78247" y="44310"/>
                </a:lnTo>
                <a:lnTo>
                  <a:pt x="38087" y="44310"/>
                </a:lnTo>
                <a:lnTo>
                  <a:pt x="31584" y="49364"/>
                </a:lnTo>
                <a:lnTo>
                  <a:pt x="31584" y="69418"/>
                </a:lnTo>
                <a:lnTo>
                  <a:pt x="35966" y="77520"/>
                </a:lnTo>
                <a:lnTo>
                  <a:pt x="77870" y="77520"/>
                </a:lnTo>
                <a:lnTo>
                  <a:pt x="72389" y="86747"/>
                </a:lnTo>
                <a:lnTo>
                  <a:pt x="69709" y="88658"/>
                </a:lnTo>
                <a:lnTo>
                  <a:pt x="31991" y="88658"/>
                </a:lnTo>
                <a:lnTo>
                  <a:pt x="32058" y="89458"/>
                </a:lnTo>
                <a:lnTo>
                  <a:pt x="32257" y="91046"/>
                </a:lnTo>
                <a:lnTo>
                  <a:pt x="32257" y="104863"/>
                </a:lnTo>
                <a:close/>
              </a:path>
              <a:path w="701675" h="123189">
                <a:moveTo>
                  <a:pt x="77870" y="77520"/>
                </a:moveTo>
                <a:lnTo>
                  <a:pt x="52158" y="77520"/>
                </a:lnTo>
                <a:lnTo>
                  <a:pt x="58407" y="71678"/>
                </a:lnTo>
                <a:lnTo>
                  <a:pt x="58407" y="50952"/>
                </a:lnTo>
                <a:lnTo>
                  <a:pt x="52959" y="44310"/>
                </a:lnTo>
                <a:lnTo>
                  <a:pt x="78247" y="44310"/>
                </a:lnTo>
                <a:lnTo>
                  <a:pt x="79298" y="46220"/>
                </a:lnTo>
                <a:lnTo>
                  <a:pt x="81495" y="60782"/>
                </a:lnTo>
                <a:lnTo>
                  <a:pt x="79076" y="75489"/>
                </a:lnTo>
                <a:lnTo>
                  <a:pt x="77870" y="77520"/>
                </a:lnTo>
                <a:close/>
              </a:path>
              <a:path w="701675" h="123189">
                <a:moveTo>
                  <a:pt x="49644" y="96481"/>
                </a:moveTo>
                <a:lnTo>
                  <a:pt x="39027" y="96481"/>
                </a:lnTo>
                <a:lnTo>
                  <a:pt x="32918" y="89458"/>
                </a:lnTo>
                <a:lnTo>
                  <a:pt x="32257" y="88658"/>
                </a:lnTo>
                <a:lnTo>
                  <a:pt x="69709" y="88658"/>
                </a:lnTo>
                <a:lnTo>
                  <a:pt x="62293" y="93947"/>
                </a:lnTo>
                <a:lnTo>
                  <a:pt x="49644" y="96481"/>
                </a:lnTo>
                <a:close/>
              </a:path>
              <a:path w="701675" h="123189">
                <a:moveTo>
                  <a:pt x="38353" y="121437"/>
                </a:moveTo>
                <a:lnTo>
                  <a:pt x="3187" y="121437"/>
                </a:lnTo>
                <a:lnTo>
                  <a:pt x="660" y="118922"/>
                </a:lnTo>
                <a:lnTo>
                  <a:pt x="660" y="107378"/>
                </a:lnTo>
                <a:lnTo>
                  <a:pt x="3187" y="104863"/>
                </a:lnTo>
                <a:lnTo>
                  <a:pt x="38353" y="104863"/>
                </a:lnTo>
                <a:lnTo>
                  <a:pt x="40881" y="107378"/>
                </a:lnTo>
                <a:lnTo>
                  <a:pt x="40881" y="118922"/>
                </a:lnTo>
                <a:lnTo>
                  <a:pt x="38353" y="121437"/>
                </a:lnTo>
                <a:close/>
              </a:path>
              <a:path w="701675" h="123189">
                <a:moveTo>
                  <a:pt x="111099" y="94894"/>
                </a:moveTo>
                <a:lnTo>
                  <a:pt x="94640" y="94894"/>
                </a:lnTo>
                <a:lnTo>
                  <a:pt x="92113" y="92367"/>
                </a:lnTo>
                <a:lnTo>
                  <a:pt x="92113" y="16573"/>
                </a:lnTo>
                <a:lnTo>
                  <a:pt x="85344" y="16573"/>
                </a:lnTo>
                <a:lnTo>
                  <a:pt x="82829" y="14046"/>
                </a:lnTo>
                <a:lnTo>
                  <a:pt x="82829" y="2514"/>
                </a:lnTo>
                <a:lnTo>
                  <a:pt x="85344" y="0"/>
                </a:lnTo>
                <a:lnTo>
                  <a:pt x="112560" y="0"/>
                </a:lnTo>
                <a:lnTo>
                  <a:pt x="115087" y="2514"/>
                </a:lnTo>
                <a:lnTo>
                  <a:pt x="115087" y="29857"/>
                </a:lnTo>
                <a:lnTo>
                  <a:pt x="114887" y="31445"/>
                </a:lnTo>
                <a:lnTo>
                  <a:pt x="114820" y="32245"/>
                </a:lnTo>
                <a:lnTo>
                  <a:pt x="152381" y="32245"/>
                </a:lnTo>
                <a:lnTo>
                  <a:pt x="155898" y="34901"/>
                </a:lnTo>
                <a:lnTo>
                  <a:pt x="161076" y="44310"/>
                </a:lnTo>
                <a:lnTo>
                  <a:pt x="120929" y="44310"/>
                </a:lnTo>
                <a:lnTo>
                  <a:pt x="114414" y="49364"/>
                </a:lnTo>
                <a:lnTo>
                  <a:pt x="114414" y="69418"/>
                </a:lnTo>
                <a:lnTo>
                  <a:pt x="118795" y="77520"/>
                </a:lnTo>
                <a:lnTo>
                  <a:pt x="160699" y="77520"/>
                </a:lnTo>
                <a:lnTo>
                  <a:pt x="155219" y="86747"/>
                </a:lnTo>
                <a:lnTo>
                  <a:pt x="154961" y="86931"/>
                </a:lnTo>
                <a:lnTo>
                  <a:pt x="113626" y="86931"/>
                </a:lnTo>
                <a:lnTo>
                  <a:pt x="113626" y="92367"/>
                </a:lnTo>
                <a:lnTo>
                  <a:pt x="111099" y="94894"/>
                </a:lnTo>
                <a:close/>
              </a:path>
              <a:path w="701675" h="123189">
                <a:moveTo>
                  <a:pt x="152381" y="32245"/>
                </a:moveTo>
                <a:lnTo>
                  <a:pt x="115087" y="32245"/>
                </a:lnTo>
                <a:lnTo>
                  <a:pt x="115747" y="31445"/>
                </a:lnTo>
                <a:lnTo>
                  <a:pt x="121450" y="24955"/>
                </a:lnTo>
                <a:lnTo>
                  <a:pt x="133527" y="24955"/>
                </a:lnTo>
                <a:lnTo>
                  <a:pt x="146183" y="27565"/>
                </a:lnTo>
                <a:lnTo>
                  <a:pt x="152381" y="32245"/>
                </a:lnTo>
                <a:close/>
              </a:path>
              <a:path w="701675" h="123189">
                <a:moveTo>
                  <a:pt x="160699" y="77520"/>
                </a:moveTo>
                <a:lnTo>
                  <a:pt x="134988" y="77520"/>
                </a:lnTo>
                <a:lnTo>
                  <a:pt x="141236" y="71678"/>
                </a:lnTo>
                <a:lnTo>
                  <a:pt x="141236" y="50952"/>
                </a:lnTo>
                <a:lnTo>
                  <a:pt x="135788" y="44310"/>
                </a:lnTo>
                <a:lnTo>
                  <a:pt x="161076" y="44310"/>
                </a:lnTo>
                <a:lnTo>
                  <a:pt x="162127" y="46220"/>
                </a:lnTo>
                <a:lnTo>
                  <a:pt x="164325" y="60782"/>
                </a:lnTo>
                <a:lnTo>
                  <a:pt x="161905" y="75489"/>
                </a:lnTo>
                <a:lnTo>
                  <a:pt x="160699" y="77520"/>
                </a:lnTo>
                <a:close/>
              </a:path>
              <a:path w="701675" h="123189">
                <a:moveTo>
                  <a:pt x="132473" y="96481"/>
                </a:moveTo>
                <a:lnTo>
                  <a:pt x="118668" y="96481"/>
                </a:lnTo>
                <a:lnTo>
                  <a:pt x="114414" y="87858"/>
                </a:lnTo>
                <a:lnTo>
                  <a:pt x="113893" y="86931"/>
                </a:lnTo>
                <a:lnTo>
                  <a:pt x="154961" y="86931"/>
                </a:lnTo>
                <a:lnTo>
                  <a:pt x="145122" y="93947"/>
                </a:lnTo>
                <a:lnTo>
                  <a:pt x="132473" y="96481"/>
                </a:lnTo>
                <a:close/>
              </a:path>
              <a:path w="701675" h="123189">
                <a:moveTo>
                  <a:pt x="201498" y="78308"/>
                </a:moveTo>
                <a:lnTo>
                  <a:pt x="178536" y="78308"/>
                </a:lnTo>
                <a:lnTo>
                  <a:pt x="178536" y="16573"/>
                </a:lnTo>
                <a:lnTo>
                  <a:pt x="171767" y="16573"/>
                </a:lnTo>
                <a:lnTo>
                  <a:pt x="169240" y="14046"/>
                </a:lnTo>
                <a:lnTo>
                  <a:pt x="169240" y="2514"/>
                </a:lnTo>
                <a:lnTo>
                  <a:pt x="171767" y="0"/>
                </a:lnTo>
                <a:lnTo>
                  <a:pt x="198970" y="0"/>
                </a:lnTo>
                <a:lnTo>
                  <a:pt x="201498" y="2514"/>
                </a:lnTo>
                <a:lnTo>
                  <a:pt x="201498" y="33439"/>
                </a:lnTo>
                <a:lnTo>
                  <a:pt x="201231" y="35559"/>
                </a:lnTo>
                <a:lnTo>
                  <a:pt x="201231" y="35826"/>
                </a:lnTo>
                <a:lnTo>
                  <a:pt x="243271" y="35826"/>
                </a:lnTo>
                <a:lnTo>
                  <a:pt x="244993" y="38441"/>
                </a:lnTo>
                <a:lnTo>
                  <a:pt x="246139" y="45770"/>
                </a:lnTo>
                <a:lnTo>
                  <a:pt x="206273" y="45770"/>
                </a:lnTo>
                <a:lnTo>
                  <a:pt x="201498" y="54800"/>
                </a:lnTo>
                <a:lnTo>
                  <a:pt x="201498" y="78308"/>
                </a:lnTo>
                <a:close/>
              </a:path>
              <a:path w="701675" h="123189">
                <a:moveTo>
                  <a:pt x="243271" y="35826"/>
                </a:moveTo>
                <a:lnTo>
                  <a:pt x="201498" y="35826"/>
                </a:lnTo>
                <a:lnTo>
                  <a:pt x="205346" y="29057"/>
                </a:lnTo>
                <a:lnTo>
                  <a:pt x="213309" y="24955"/>
                </a:lnTo>
                <a:lnTo>
                  <a:pt x="222338" y="24955"/>
                </a:lnTo>
                <a:lnTo>
                  <a:pt x="231998" y="26250"/>
                </a:lnTo>
                <a:lnTo>
                  <a:pt x="239790" y="30541"/>
                </a:lnTo>
                <a:lnTo>
                  <a:pt x="243271" y="35826"/>
                </a:lnTo>
                <a:close/>
              </a:path>
              <a:path w="701675" h="123189">
                <a:moveTo>
                  <a:pt x="252996" y="94894"/>
                </a:moveTo>
                <a:lnTo>
                  <a:pt x="226453" y="94894"/>
                </a:lnTo>
                <a:lnTo>
                  <a:pt x="223926" y="92367"/>
                </a:lnTo>
                <a:lnTo>
                  <a:pt x="223926" y="48425"/>
                </a:lnTo>
                <a:lnTo>
                  <a:pt x="221411" y="45770"/>
                </a:lnTo>
                <a:lnTo>
                  <a:pt x="246139" y="45770"/>
                </a:lnTo>
                <a:lnTo>
                  <a:pt x="246888" y="50558"/>
                </a:lnTo>
                <a:lnTo>
                  <a:pt x="246888" y="78308"/>
                </a:lnTo>
                <a:lnTo>
                  <a:pt x="252996" y="78308"/>
                </a:lnTo>
                <a:lnTo>
                  <a:pt x="255524" y="80835"/>
                </a:lnTo>
                <a:lnTo>
                  <a:pt x="255524" y="92367"/>
                </a:lnTo>
                <a:lnTo>
                  <a:pt x="252996" y="94894"/>
                </a:lnTo>
                <a:close/>
              </a:path>
              <a:path w="701675" h="123189">
                <a:moveTo>
                  <a:pt x="207606" y="94894"/>
                </a:moveTo>
                <a:lnTo>
                  <a:pt x="172427" y="94894"/>
                </a:lnTo>
                <a:lnTo>
                  <a:pt x="169900" y="92367"/>
                </a:lnTo>
                <a:lnTo>
                  <a:pt x="169900" y="80835"/>
                </a:lnTo>
                <a:lnTo>
                  <a:pt x="172427" y="78308"/>
                </a:lnTo>
                <a:lnTo>
                  <a:pt x="207606" y="78308"/>
                </a:lnTo>
                <a:lnTo>
                  <a:pt x="210121" y="80835"/>
                </a:lnTo>
                <a:lnTo>
                  <a:pt x="210121" y="92367"/>
                </a:lnTo>
                <a:lnTo>
                  <a:pt x="207606" y="94894"/>
                </a:lnTo>
                <a:close/>
              </a:path>
              <a:path w="701675" h="123189">
                <a:moveTo>
                  <a:pt x="281800" y="94894"/>
                </a:moveTo>
                <a:lnTo>
                  <a:pt x="265074" y="94894"/>
                </a:lnTo>
                <a:lnTo>
                  <a:pt x="262559" y="92367"/>
                </a:lnTo>
                <a:lnTo>
                  <a:pt x="262559" y="75653"/>
                </a:lnTo>
                <a:lnTo>
                  <a:pt x="265074" y="73139"/>
                </a:lnTo>
                <a:lnTo>
                  <a:pt x="281800" y="73139"/>
                </a:lnTo>
                <a:lnTo>
                  <a:pt x="284327" y="75653"/>
                </a:lnTo>
                <a:lnTo>
                  <a:pt x="284327" y="92367"/>
                </a:lnTo>
                <a:lnTo>
                  <a:pt x="281800" y="94894"/>
                </a:lnTo>
                <a:close/>
              </a:path>
              <a:path w="701675" h="123189">
                <a:moveTo>
                  <a:pt x="329450" y="92900"/>
                </a:moveTo>
                <a:lnTo>
                  <a:pt x="321487" y="92900"/>
                </a:lnTo>
                <a:lnTo>
                  <a:pt x="307976" y="89979"/>
                </a:lnTo>
                <a:lnTo>
                  <a:pt x="298373" y="82288"/>
                </a:lnTo>
                <a:lnTo>
                  <a:pt x="292609" y="71292"/>
                </a:lnTo>
                <a:lnTo>
                  <a:pt x="290690" y="58521"/>
                </a:lnTo>
                <a:lnTo>
                  <a:pt x="292569" y="45942"/>
                </a:lnTo>
                <a:lnTo>
                  <a:pt x="298257" y="35218"/>
                </a:lnTo>
                <a:lnTo>
                  <a:pt x="307829" y="27755"/>
                </a:lnTo>
                <a:lnTo>
                  <a:pt x="321360" y="24955"/>
                </a:lnTo>
                <a:lnTo>
                  <a:pt x="328396" y="24955"/>
                </a:lnTo>
                <a:lnTo>
                  <a:pt x="337426" y="27470"/>
                </a:lnTo>
                <a:lnTo>
                  <a:pt x="341274" y="33832"/>
                </a:lnTo>
                <a:lnTo>
                  <a:pt x="369811" y="33832"/>
                </a:lnTo>
                <a:lnTo>
                  <a:pt x="369811" y="40601"/>
                </a:lnTo>
                <a:lnTo>
                  <a:pt x="367284" y="43116"/>
                </a:lnTo>
                <a:lnTo>
                  <a:pt x="361708" y="43116"/>
                </a:lnTo>
                <a:lnTo>
                  <a:pt x="361708" y="44056"/>
                </a:lnTo>
                <a:lnTo>
                  <a:pt x="317906" y="44056"/>
                </a:lnTo>
                <a:lnTo>
                  <a:pt x="313791" y="49898"/>
                </a:lnTo>
                <a:lnTo>
                  <a:pt x="313791" y="66230"/>
                </a:lnTo>
                <a:lnTo>
                  <a:pt x="317779" y="73799"/>
                </a:lnTo>
                <a:lnTo>
                  <a:pt x="361708" y="73799"/>
                </a:lnTo>
                <a:lnTo>
                  <a:pt x="361708" y="84404"/>
                </a:lnTo>
                <a:lnTo>
                  <a:pt x="338620" y="84404"/>
                </a:lnTo>
                <a:lnTo>
                  <a:pt x="334632" y="89979"/>
                </a:lnTo>
                <a:lnTo>
                  <a:pt x="329450" y="92900"/>
                </a:lnTo>
                <a:close/>
              </a:path>
              <a:path w="701675" h="123189">
                <a:moveTo>
                  <a:pt x="369811" y="33832"/>
                </a:moveTo>
                <a:lnTo>
                  <a:pt x="341541" y="33832"/>
                </a:lnTo>
                <a:lnTo>
                  <a:pt x="341541" y="29057"/>
                </a:lnTo>
                <a:lnTo>
                  <a:pt x="344055" y="26542"/>
                </a:lnTo>
                <a:lnTo>
                  <a:pt x="367284" y="26542"/>
                </a:lnTo>
                <a:lnTo>
                  <a:pt x="369811" y="29057"/>
                </a:lnTo>
                <a:lnTo>
                  <a:pt x="369811" y="33832"/>
                </a:lnTo>
                <a:close/>
              </a:path>
              <a:path w="701675" h="123189">
                <a:moveTo>
                  <a:pt x="361708" y="73799"/>
                </a:moveTo>
                <a:lnTo>
                  <a:pt x="332905" y="73799"/>
                </a:lnTo>
                <a:lnTo>
                  <a:pt x="339280" y="70738"/>
                </a:lnTo>
                <a:lnTo>
                  <a:pt x="339280" y="46710"/>
                </a:lnTo>
                <a:lnTo>
                  <a:pt x="332905" y="44056"/>
                </a:lnTo>
                <a:lnTo>
                  <a:pt x="361708" y="44056"/>
                </a:lnTo>
                <a:lnTo>
                  <a:pt x="361708" y="73799"/>
                </a:lnTo>
                <a:close/>
              </a:path>
              <a:path w="701675" h="123189">
                <a:moveTo>
                  <a:pt x="358344" y="104330"/>
                </a:moveTo>
                <a:lnTo>
                  <a:pt x="331177" y="104330"/>
                </a:lnTo>
                <a:lnTo>
                  <a:pt x="338747" y="101142"/>
                </a:lnTo>
                <a:lnTo>
                  <a:pt x="338747" y="86131"/>
                </a:lnTo>
                <a:lnTo>
                  <a:pt x="338886" y="84404"/>
                </a:lnTo>
                <a:lnTo>
                  <a:pt x="361708" y="84404"/>
                </a:lnTo>
                <a:lnTo>
                  <a:pt x="361708" y="88658"/>
                </a:lnTo>
                <a:lnTo>
                  <a:pt x="358344" y="104330"/>
                </a:lnTo>
                <a:close/>
              </a:path>
              <a:path w="701675" h="123189">
                <a:moveTo>
                  <a:pt x="323088" y="122758"/>
                </a:moveTo>
                <a:lnTo>
                  <a:pt x="316445" y="122758"/>
                </a:lnTo>
                <a:lnTo>
                  <a:pt x="309283" y="121437"/>
                </a:lnTo>
                <a:lnTo>
                  <a:pt x="303441" y="119316"/>
                </a:lnTo>
                <a:lnTo>
                  <a:pt x="299186" y="117855"/>
                </a:lnTo>
                <a:lnTo>
                  <a:pt x="297992" y="114414"/>
                </a:lnTo>
                <a:lnTo>
                  <a:pt x="299593" y="110299"/>
                </a:lnTo>
                <a:lnTo>
                  <a:pt x="301180" y="106324"/>
                </a:lnTo>
                <a:lnTo>
                  <a:pt x="302780" y="102069"/>
                </a:lnTo>
                <a:lnTo>
                  <a:pt x="305828" y="101142"/>
                </a:lnTo>
                <a:lnTo>
                  <a:pt x="310070" y="102336"/>
                </a:lnTo>
                <a:lnTo>
                  <a:pt x="313524" y="103403"/>
                </a:lnTo>
                <a:lnTo>
                  <a:pt x="318046" y="104330"/>
                </a:lnTo>
                <a:lnTo>
                  <a:pt x="358344" y="104330"/>
                </a:lnTo>
                <a:lnTo>
                  <a:pt x="358304" y="104514"/>
                </a:lnTo>
                <a:lnTo>
                  <a:pt x="349413" y="115066"/>
                </a:lnTo>
                <a:lnTo>
                  <a:pt x="337014" y="120939"/>
                </a:lnTo>
                <a:lnTo>
                  <a:pt x="323088" y="122758"/>
                </a:lnTo>
                <a:close/>
              </a:path>
              <a:path w="701675" h="123189">
                <a:moveTo>
                  <a:pt x="413613" y="96481"/>
                </a:moveTo>
                <a:lnTo>
                  <a:pt x="398486" y="93931"/>
                </a:lnTo>
                <a:lnTo>
                  <a:pt x="386170" y="86717"/>
                </a:lnTo>
                <a:lnTo>
                  <a:pt x="377885" y="75495"/>
                </a:lnTo>
                <a:lnTo>
                  <a:pt x="374853" y="60921"/>
                </a:lnTo>
                <a:lnTo>
                  <a:pt x="377883" y="46226"/>
                </a:lnTo>
                <a:lnTo>
                  <a:pt x="386153" y="34871"/>
                </a:lnTo>
                <a:lnTo>
                  <a:pt x="398427" y="27549"/>
                </a:lnTo>
                <a:lnTo>
                  <a:pt x="413473" y="24955"/>
                </a:lnTo>
                <a:lnTo>
                  <a:pt x="428681" y="27549"/>
                </a:lnTo>
                <a:lnTo>
                  <a:pt x="441039" y="34871"/>
                </a:lnTo>
                <a:lnTo>
                  <a:pt x="447743" y="44043"/>
                </a:lnTo>
                <a:lnTo>
                  <a:pt x="405244" y="44043"/>
                </a:lnTo>
                <a:lnTo>
                  <a:pt x="398081" y="50558"/>
                </a:lnTo>
                <a:lnTo>
                  <a:pt x="398081" y="71145"/>
                </a:lnTo>
                <a:lnTo>
                  <a:pt x="405244" y="77381"/>
                </a:lnTo>
                <a:lnTo>
                  <a:pt x="447949" y="77381"/>
                </a:lnTo>
                <a:lnTo>
                  <a:pt x="441056" y="86717"/>
                </a:lnTo>
                <a:lnTo>
                  <a:pt x="428740" y="93931"/>
                </a:lnTo>
                <a:lnTo>
                  <a:pt x="413613" y="96481"/>
                </a:lnTo>
                <a:close/>
              </a:path>
              <a:path w="701675" h="123189">
                <a:moveTo>
                  <a:pt x="447949" y="77381"/>
                </a:moveTo>
                <a:lnTo>
                  <a:pt x="421970" y="77381"/>
                </a:lnTo>
                <a:lnTo>
                  <a:pt x="429145" y="71145"/>
                </a:lnTo>
                <a:lnTo>
                  <a:pt x="429145" y="50558"/>
                </a:lnTo>
                <a:lnTo>
                  <a:pt x="421970" y="44043"/>
                </a:lnTo>
                <a:lnTo>
                  <a:pt x="447743" y="44043"/>
                </a:lnTo>
                <a:lnTo>
                  <a:pt x="449339" y="46226"/>
                </a:lnTo>
                <a:lnTo>
                  <a:pt x="452373" y="60921"/>
                </a:lnTo>
                <a:lnTo>
                  <a:pt x="449341" y="75495"/>
                </a:lnTo>
                <a:lnTo>
                  <a:pt x="447949" y="77381"/>
                </a:lnTo>
                <a:close/>
              </a:path>
              <a:path w="701675" h="123189">
                <a:moveTo>
                  <a:pt x="505472" y="94894"/>
                </a:moveTo>
                <a:lnTo>
                  <a:pt x="482104" y="94894"/>
                </a:lnTo>
                <a:lnTo>
                  <a:pt x="479577" y="93027"/>
                </a:lnTo>
                <a:lnTo>
                  <a:pt x="478256" y="89319"/>
                </a:lnTo>
                <a:lnTo>
                  <a:pt x="461264" y="43116"/>
                </a:lnTo>
                <a:lnTo>
                  <a:pt x="456082" y="43116"/>
                </a:lnTo>
                <a:lnTo>
                  <a:pt x="453567" y="40601"/>
                </a:lnTo>
                <a:lnTo>
                  <a:pt x="453567" y="29057"/>
                </a:lnTo>
                <a:lnTo>
                  <a:pt x="456082" y="26542"/>
                </a:lnTo>
                <a:lnTo>
                  <a:pt x="487413" y="26542"/>
                </a:lnTo>
                <a:lnTo>
                  <a:pt x="489940" y="29057"/>
                </a:lnTo>
                <a:lnTo>
                  <a:pt x="489940" y="40601"/>
                </a:lnTo>
                <a:lnTo>
                  <a:pt x="487680" y="42722"/>
                </a:lnTo>
                <a:lnTo>
                  <a:pt x="483831" y="43116"/>
                </a:lnTo>
                <a:lnTo>
                  <a:pt x="492988" y="71920"/>
                </a:lnTo>
                <a:lnTo>
                  <a:pt x="493443" y="75653"/>
                </a:lnTo>
                <a:lnTo>
                  <a:pt x="493522" y="76834"/>
                </a:lnTo>
                <a:lnTo>
                  <a:pt x="513912" y="76834"/>
                </a:lnTo>
                <a:lnTo>
                  <a:pt x="509320" y="89319"/>
                </a:lnTo>
                <a:lnTo>
                  <a:pt x="507987" y="93027"/>
                </a:lnTo>
                <a:lnTo>
                  <a:pt x="505472" y="94894"/>
                </a:lnTo>
                <a:close/>
              </a:path>
              <a:path w="701675" h="123189">
                <a:moveTo>
                  <a:pt x="513912" y="76834"/>
                </a:moveTo>
                <a:lnTo>
                  <a:pt x="494055" y="76834"/>
                </a:lnTo>
                <a:lnTo>
                  <a:pt x="494132" y="75653"/>
                </a:lnTo>
                <a:lnTo>
                  <a:pt x="494576" y="71920"/>
                </a:lnTo>
                <a:lnTo>
                  <a:pt x="495909" y="67805"/>
                </a:lnTo>
                <a:lnTo>
                  <a:pt x="503745" y="43116"/>
                </a:lnTo>
                <a:lnTo>
                  <a:pt x="499897" y="42722"/>
                </a:lnTo>
                <a:lnTo>
                  <a:pt x="497636" y="40601"/>
                </a:lnTo>
                <a:lnTo>
                  <a:pt x="497636" y="29057"/>
                </a:lnTo>
                <a:lnTo>
                  <a:pt x="500151" y="26542"/>
                </a:lnTo>
                <a:lnTo>
                  <a:pt x="531482" y="26542"/>
                </a:lnTo>
                <a:lnTo>
                  <a:pt x="534009" y="29057"/>
                </a:lnTo>
                <a:lnTo>
                  <a:pt x="534009" y="40601"/>
                </a:lnTo>
                <a:lnTo>
                  <a:pt x="531482" y="43116"/>
                </a:lnTo>
                <a:lnTo>
                  <a:pt x="526313" y="43116"/>
                </a:lnTo>
                <a:lnTo>
                  <a:pt x="513912" y="76834"/>
                </a:lnTo>
                <a:close/>
              </a:path>
              <a:path w="701675" h="123189">
                <a:moveTo>
                  <a:pt x="551789" y="94894"/>
                </a:moveTo>
                <a:lnTo>
                  <a:pt x="535063" y="94894"/>
                </a:lnTo>
                <a:lnTo>
                  <a:pt x="532549" y="92367"/>
                </a:lnTo>
                <a:lnTo>
                  <a:pt x="532549" y="75653"/>
                </a:lnTo>
                <a:lnTo>
                  <a:pt x="535063" y="73139"/>
                </a:lnTo>
                <a:lnTo>
                  <a:pt x="551789" y="73139"/>
                </a:lnTo>
                <a:lnTo>
                  <a:pt x="554316" y="75653"/>
                </a:lnTo>
                <a:lnTo>
                  <a:pt x="554316" y="92367"/>
                </a:lnTo>
                <a:lnTo>
                  <a:pt x="551789" y="94894"/>
                </a:lnTo>
                <a:close/>
              </a:path>
              <a:path w="701675" h="123189">
                <a:moveTo>
                  <a:pt x="585508" y="94894"/>
                </a:moveTo>
                <a:lnTo>
                  <a:pt x="569048" y="94894"/>
                </a:lnTo>
                <a:lnTo>
                  <a:pt x="566521" y="92367"/>
                </a:lnTo>
                <a:lnTo>
                  <a:pt x="566521" y="16573"/>
                </a:lnTo>
                <a:lnTo>
                  <a:pt x="559752" y="16573"/>
                </a:lnTo>
                <a:lnTo>
                  <a:pt x="557237" y="14046"/>
                </a:lnTo>
                <a:lnTo>
                  <a:pt x="557237" y="2514"/>
                </a:lnTo>
                <a:lnTo>
                  <a:pt x="559752" y="0"/>
                </a:lnTo>
                <a:lnTo>
                  <a:pt x="586968" y="0"/>
                </a:lnTo>
                <a:lnTo>
                  <a:pt x="589495" y="2514"/>
                </a:lnTo>
                <a:lnTo>
                  <a:pt x="589495" y="29857"/>
                </a:lnTo>
                <a:lnTo>
                  <a:pt x="589296" y="31445"/>
                </a:lnTo>
                <a:lnTo>
                  <a:pt x="589229" y="32245"/>
                </a:lnTo>
                <a:lnTo>
                  <a:pt x="626789" y="32245"/>
                </a:lnTo>
                <a:lnTo>
                  <a:pt x="630307" y="34901"/>
                </a:lnTo>
                <a:lnTo>
                  <a:pt x="635485" y="44310"/>
                </a:lnTo>
                <a:lnTo>
                  <a:pt x="595325" y="44310"/>
                </a:lnTo>
                <a:lnTo>
                  <a:pt x="588822" y="49364"/>
                </a:lnTo>
                <a:lnTo>
                  <a:pt x="588822" y="69418"/>
                </a:lnTo>
                <a:lnTo>
                  <a:pt x="593204" y="77520"/>
                </a:lnTo>
                <a:lnTo>
                  <a:pt x="635108" y="77520"/>
                </a:lnTo>
                <a:lnTo>
                  <a:pt x="629627" y="86747"/>
                </a:lnTo>
                <a:lnTo>
                  <a:pt x="629369" y="86931"/>
                </a:lnTo>
                <a:lnTo>
                  <a:pt x="588035" y="86931"/>
                </a:lnTo>
                <a:lnTo>
                  <a:pt x="588035" y="92367"/>
                </a:lnTo>
                <a:lnTo>
                  <a:pt x="585508" y="94894"/>
                </a:lnTo>
                <a:close/>
              </a:path>
              <a:path w="701675" h="123189">
                <a:moveTo>
                  <a:pt x="626789" y="32245"/>
                </a:moveTo>
                <a:lnTo>
                  <a:pt x="589495" y="32245"/>
                </a:lnTo>
                <a:lnTo>
                  <a:pt x="590156" y="31445"/>
                </a:lnTo>
                <a:lnTo>
                  <a:pt x="595858" y="24955"/>
                </a:lnTo>
                <a:lnTo>
                  <a:pt x="607936" y="24955"/>
                </a:lnTo>
                <a:lnTo>
                  <a:pt x="620592" y="27565"/>
                </a:lnTo>
                <a:lnTo>
                  <a:pt x="626789" y="32245"/>
                </a:lnTo>
                <a:close/>
              </a:path>
              <a:path w="701675" h="123189">
                <a:moveTo>
                  <a:pt x="635108" y="77520"/>
                </a:moveTo>
                <a:lnTo>
                  <a:pt x="609396" y="77520"/>
                </a:lnTo>
                <a:lnTo>
                  <a:pt x="615645" y="71678"/>
                </a:lnTo>
                <a:lnTo>
                  <a:pt x="615645" y="50952"/>
                </a:lnTo>
                <a:lnTo>
                  <a:pt x="610196" y="44310"/>
                </a:lnTo>
                <a:lnTo>
                  <a:pt x="635485" y="44310"/>
                </a:lnTo>
                <a:lnTo>
                  <a:pt x="636536" y="46220"/>
                </a:lnTo>
                <a:lnTo>
                  <a:pt x="638733" y="60782"/>
                </a:lnTo>
                <a:lnTo>
                  <a:pt x="636314" y="75489"/>
                </a:lnTo>
                <a:lnTo>
                  <a:pt x="635108" y="77520"/>
                </a:lnTo>
                <a:close/>
              </a:path>
              <a:path w="701675" h="123189">
                <a:moveTo>
                  <a:pt x="606882" y="96481"/>
                </a:moveTo>
                <a:lnTo>
                  <a:pt x="593077" y="96481"/>
                </a:lnTo>
                <a:lnTo>
                  <a:pt x="588822" y="87858"/>
                </a:lnTo>
                <a:lnTo>
                  <a:pt x="588302" y="86931"/>
                </a:lnTo>
                <a:lnTo>
                  <a:pt x="629369" y="86931"/>
                </a:lnTo>
                <a:lnTo>
                  <a:pt x="619531" y="93947"/>
                </a:lnTo>
                <a:lnTo>
                  <a:pt x="606882" y="96481"/>
                </a:lnTo>
                <a:close/>
              </a:path>
              <a:path w="701675" h="123189">
                <a:moveTo>
                  <a:pt x="701649" y="42329"/>
                </a:moveTo>
                <a:lnTo>
                  <a:pt x="677227" y="42329"/>
                </a:lnTo>
                <a:lnTo>
                  <a:pt x="679488" y="35293"/>
                </a:lnTo>
                <a:lnTo>
                  <a:pt x="686790" y="25882"/>
                </a:lnTo>
                <a:lnTo>
                  <a:pt x="700062" y="25882"/>
                </a:lnTo>
                <a:lnTo>
                  <a:pt x="701649" y="28397"/>
                </a:lnTo>
                <a:lnTo>
                  <a:pt x="701649" y="42329"/>
                </a:lnTo>
                <a:close/>
              </a:path>
              <a:path w="701675" h="123189">
                <a:moveTo>
                  <a:pt x="678154" y="78308"/>
                </a:moveTo>
                <a:lnTo>
                  <a:pt x="655193" y="78308"/>
                </a:lnTo>
                <a:lnTo>
                  <a:pt x="655193" y="43129"/>
                </a:lnTo>
                <a:lnTo>
                  <a:pt x="648423" y="43129"/>
                </a:lnTo>
                <a:lnTo>
                  <a:pt x="645909" y="40601"/>
                </a:lnTo>
                <a:lnTo>
                  <a:pt x="645909" y="29057"/>
                </a:lnTo>
                <a:lnTo>
                  <a:pt x="648423" y="26542"/>
                </a:lnTo>
                <a:lnTo>
                  <a:pt x="674446" y="26542"/>
                </a:lnTo>
                <a:lnTo>
                  <a:pt x="676960" y="29057"/>
                </a:lnTo>
                <a:lnTo>
                  <a:pt x="676960" y="42329"/>
                </a:lnTo>
                <a:lnTo>
                  <a:pt x="701649" y="42329"/>
                </a:lnTo>
                <a:lnTo>
                  <a:pt x="701649" y="45377"/>
                </a:lnTo>
                <a:lnTo>
                  <a:pt x="699135" y="47904"/>
                </a:lnTo>
                <a:lnTo>
                  <a:pt x="694359" y="47904"/>
                </a:lnTo>
                <a:lnTo>
                  <a:pt x="687236" y="49531"/>
                </a:lnTo>
                <a:lnTo>
                  <a:pt x="682175" y="53946"/>
                </a:lnTo>
                <a:lnTo>
                  <a:pt x="679156" y="60452"/>
                </a:lnTo>
                <a:lnTo>
                  <a:pt x="678154" y="68351"/>
                </a:lnTo>
                <a:lnTo>
                  <a:pt x="678154" y="78308"/>
                </a:lnTo>
                <a:close/>
              </a:path>
              <a:path w="701675" h="123189">
                <a:moveTo>
                  <a:pt x="684923" y="94894"/>
                </a:moveTo>
                <a:lnTo>
                  <a:pt x="648423" y="94894"/>
                </a:lnTo>
                <a:lnTo>
                  <a:pt x="645909" y="92367"/>
                </a:lnTo>
                <a:lnTo>
                  <a:pt x="645909" y="80835"/>
                </a:lnTo>
                <a:lnTo>
                  <a:pt x="648423" y="78308"/>
                </a:lnTo>
                <a:lnTo>
                  <a:pt x="684923" y="78308"/>
                </a:lnTo>
                <a:lnTo>
                  <a:pt x="687451" y="80835"/>
                </a:lnTo>
                <a:lnTo>
                  <a:pt x="687451" y="92367"/>
                </a:lnTo>
                <a:lnTo>
                  <a:pt x="684923" y="94894"/>
                </a:lnTo>
                <a:close/>
              </a:path>
            </a:pathLst>
          </a:custGeom>
          <a:solidFill>
            <a:srgbClr val="782A90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3" name="bg object 23"/>
          <p:cNvSpPr/>
          <p:nvPr/>
        </p:nvSpPr>
        <p:spPr>
          <a:xfrm>
            <a:off x="6364874" y="1"/>
            <a:ext cx="495873" cy="442595"/>
          </a:xfrm>
          <a:custGeom>
            <a:avLst/>
            <a:gdLst/>
            <a:ahLst/>
            <a:cxnLst/>
            <a:rect l="l" t="t" r="r" b="b"/>
            <a:pathLst>
              <a:path w="660400" h="442595">
                <a:moveTo>
                  <a:pt x="358063" y="442525"/>
                </a:moveTo>
                <a:lnTo>
                  <a:pt x="301441" y="425424"/>
                </a:lnTo>
                <a:lnTo>
                  <a:pt x="269488" y="391037"/>
                </a:lnTo>
                <a:lnTo>
                  <a:pt x="256935" y="349092"/>
                </a:lnTo>
                <a:lnTo>
                  <a:pt x="256705" y="342347"/>
                </a:lnTo>
                <a:lnTo>
                  <a:pt x="256705" y="244557"/>
                </a:lnTo>
                <a:lnTo>
                  <a:pt x="101371" y="244557"/>
                </a:lnTo>
                <a:lnTo>
                  <a:pt x="61952" y="236673"/>
                </a:lnTo>
                <a:lnTo>
                  <a:pt x="29725" y="215185"/>
                </a:lnTo>
                <a:lnTo>
                  <a:pt x="7979" y="183339"/>
                </a:lnTo>
                <a:lnTo>
                  <a:pt x="0" y="144379"/>
                </a:lnTo>
                <a:lnTo>
                  <a:pt x="401" y="135428"/>
                </a:lnTo>
                <a:lnTo>
                  <a:pt x="17364" y="88339"/>
                </a:lnTo>
                <a:lnTo>
                  <a:pt x="52086" y="56865"/>
                </a:lnTo>
                <a:lnTo>
                  <a:pt x="94522" y="44432"/>
                </a:lnTo>
                <a:lnTo>
                  <a:pt x="101371" y="44202"/>
                </a:lnTo>
                <a:lnTo>
                  <a:pt x="200647" y="44202"/>
                </a:lnTo>
                <a:lnTo>
                  <a:pt x="200647" y="0"/>
                </a:lnTo>
              </a:path>
              <a:path w="660400" h="442595">
                <a:moveTo>
                  <a:pt x="603060" y="0"/>
                </a:moveTo>
                <a:lnTo>
                  <a:pt x="630343" y="18194"/>
                </a:lnTo>
                <a:lnTo>
                  <a:pt x="652090" y="50041"/>
                </a:lnTo>
                <a:lnTo>
                  <a:pt x="660069" y="88995"/>
                </a:lnTo>
                <a:lnTo>
                  <a:pt x="659668" y="97948"/>
                </a:lnTo>
                <a:lnTo>
                  <a:pt x="642705" y="145042"/>
                </a:lnTo>
                <a:lnTo>
                  <a:pt x="607983" y="176522"/>
                </a:lnTo>
                <a:lnTo>
                  <a:pt x="565547" y="188944"/>
                </a:lnTo>
                <a:lnTo>
                  <a:pt x="558698" y="189172"/>
                </a:lnTo>
                <a:lnTo>
                  <a:pt x="459422" y="189172"/>
                </a:lnTo>
                <a:lnTo>
                  <a:pt x="459422" y="342347"/>
                </a:lnTo>
                <a:lnTo>
                  <a:pt x="451445" y="381301"/>
                </a:lnTo>
                <a:lnTo>
                  <a:pt x="429702" y="413148"/>
                </a:lnTo>
                <a:lnTo>
                  <a:pt x="397480" y="434639"/>
                </a:lnTo>
                <a:lnTo>
                  <a:pt x="358063" y="442525"/>
                </a:lnTo>
              </a:path>
            </a:pathLst>
          </a:custGeom>
          <a:ln w="2495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4" name="bg object 24"/>
          <p:cNvSpPr/>
          <p:nvPr/>
        </p:nvSpPr>
        <p:spPr>
          <a:xfrm>
            <a:off x="6345316" y="3414955"/>
            <a:ext cx="520667" cy="711200"/>
          </a:xfrm>
          <a:custGeom>
            <a:avLst/>
            <a:gdLst/>
            <a:ahLst/>
            <a:cxnLst/>
            <a:rect l="l" t="t" r="r" b="b"/>
            <a:pathLst>
              <a:path w="693420" h="711200">
                <a:moveTo>
                  <a:pt x="385533" y="710641"/>
                </a:moveTo>
                <a:lnTo>
                  <a:pt x="347814" y="703884"/>
                </a:lnTo>
                <a:lnTo>
                  <a:pt x="305681" y="675511"/>
                </a:lnTo>
                <a:lnTo>
                  <a:pt x="281063" y="631088"/>
                </a:lnTo>
                <a:lnTo>
                  <a:pt x="277152" y="602259"/>
                </a:lnTo>
                <a:lnTo>
                  <a:pt x="277152" y="494004"/>
                </a:lnTo>
                <a:lnTo>
                  <a:pt x="108369" y="494004"/>
                </a:lnTo>
                <a:lnTo>
                  <a:pt x="66227" y="485474"/>
                </a:lnTo>
                <a:lnTo>
                  <a:pt x="31776" y="462226"/>
                </a:lnTo>
                <a:lnTo>
                  <a:pt x="8529" y="427771"/>
                </a:lnTo>
                <a:lnTo>
                  <a:pt x="0" y="385622"/>
                </a:lnTo>
                <a:lnTo>
                  <a:pt x="425" y="375950"/>
                </a:lnTo>
                <a:lnTo>
                  <a:pt x="18524" y="325037"/>
                </a:lnTo>
                <a:lnTo>
                  <a:pt x="55634" y="290961"/>
                </a:lnTo>
                <a:lnTo>
                  <a:pt x="93745" y="278236"/>
                </a:lnTo>
                <a:lnTo>
                  <a:pt x="108369" y="277240"/>
                </a:lnTo>
                <a:lnTo>
                  <a:pt x="216623" y="277240"/>
                </a:lnTo>
                <a:lnTo>
                  <a:pt x="216623" y="108381"/>
                </a:lnTo>
                <a:lnTo>
                  <a:pt x="225155" y="66233"/>
                </a:lnTo>
                <a:lnTo>
                  <a:pt x="248407" y="31778"/>
                </a:lnTo>
                <a:lnTo>
                  <a:pt x="282862" y="8530"/>
                </a:lnTo>
                <a:lnTo>
                  <a:pt x="325005" y="0"/>
                </a:lnTo>
                <a:lnTo>
                  <a:pt x="334658" y="425"/>
                </a:lnTo>
                <a:lnTo>
                  <a:pt x="385600" y="18527"/>
                </a:lnTo>
                <a:lnTo>
                  <a:pt x="419742" y="55751"/>
                </a:lnTo>
                <a:lnTo>
                  <a:pt x="432409" y="93843"/>
                </a:lnTo>
                <a:lnTo>
                  <a:pt x="433387" y="108381"/>
                </a:lnTo>
                <a:lnTo>
                  <a:pt x="433387" y="216636"/>
                </a:lnTo>
                <a:lnTo>
                  <a:pt x="602170" y="216636"/>
                </a:lnTo>
                <a:lnTo>
                  <a:pt x="644313" y="225166"/>
                </a:lnTo>
                <a:lnTo>
                  <a:pt x="678768" y="248415"/>
                </a:lnTo>
                <a:lnTo>
                  <a:pt x="693359" y="270035"/>
                </a:lnTo>
              </a:path>
              <a:path w="693420" h="711200">
                <a:moveTo>
                  <a:pt x="693359" y="382994"/>
                </a:moveTo>
                <a:lnTo>
                  <a:pt x="654905" y="419679"/>
                </a:lnTo>
                <a:lnTo>
                  <a:pt x="616804" y="432404"/>
                </a:lnTo>
                <a:lnTo>
                  <a:pt x="602170" y="433400"/>
                </a:lnTo>
                <a:lnTo>
                  <a:pt x="493915" y="433400"/>
                </a:lnTo>
                <a:lnTo>
                  <a:pt x="493915" y="602259"/>
                </a:lnTo>
                <a:lnTo>
                  <a:pt x="485385" y="644407"/>
                </a:lnTo>
                <a:lnTo>
                  <a:pt x="462137" y="678862"/>
                </a:lnTo>
                <a:lnTo>
                  <a:pt x="427682" y="702111"/>
                </a:lnTo>
                <a:lnTo>
                  <a:pt x="385533" y="710641"/>
                </a:lnTo>
              </a:path>
            </a:pathLst>
          </a:custGeom>
          <a:ln w="2481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5" name="bg object 25"/>
          <p:cNvSpPr/>
          <p:nvPr/>
        </p:nvSpPr>
        <p:spPr>
          <a:xfrm>
            <a:off x="6311728" y="1036973"/>
            <a:ext cx="400990" cy="534035"/>
          </a:xfrm>
          <a:custGeom>
            <a:avLst/>
            <a:gdLst/>
            <a:ahLst/>
            <a:cxnLst/>
            <a:rect l="l" t="t" r="r" b="b"/>
            <a:pathLst>
              <a:path w="534034" h="534035">
                <a:moveTo>
                  <a:pt x="243204" y="0"/>
                </a:moveTo>
                <a:lnTo>
                  <a:pt x="214168" y="5877"/>
                </a:lnTo>
                <a:lnTo>
                  <a:pt x="190433" y="21896"/>
                </a:lnTo>
                <a:lnTo>
                  <a:pt x="174417" y="45632"/>
                </a:lnTo>
                <a:lnTo>
                  <a:pt x="168541" y="74663"/>
                </a:lnTo>
                <a:lnTo>
                  <a:pt x="168541" y="215696"/>
                </a:lnTo>
                <a:lnTo>
                  <a:pt x="67919" y="215696"/>
                </a:lnTo>
                <a:lnTo>
                  <a:pt x="24171" y="235391"/>
                </a:lnTo>
                <a:lnTo>
                  <a:pt x="2636" y="270668"/>
                </a:lnTo>
                <a:lnTo>
                  <a:pt x="0" y="290372"/>
                </a:lnTo>
                <a:lnTo>
                  <a:pt x="5876" y="319403"/>
                </a:lnTo>
                <a:lnTo>
                  <a:pt x="21891" y="343139"/>
                </a:lnTo>
                <a:lnTo>
                  <a:pt x="45627" y="359158"/>
                </a:lnTo>
                <a:lnTo>
                  <a:pt x="74663" y="365036"/>
                </a:lnTo>
                <a:lnTo>
                  <a:pt x="215633" y="365036"/>
                </a:lnTo>
                <a:lnTo>
                  <a:pt x="215633" y="465607"/>
                </a:lnTo>
                <a:lnTo>
                  <a:pt x="235284" y="509371"/>
                </a:lnTo>
                <a:lnTo>
                  <a:pt x="270628" y="530952"/>
                </a:lnTo>
                <a:lnTo>
                  <a:pt x="290296" y="533577"/>
                </a:lnTo>
                <a:lnTo>
                  <a:pt x="319332" y="527701"/>
                </a:lnTo>
                <a:lnTo>
                  <a:pt x="343068" y="511686"/>
                </a:lnTo>
                <a:lnTo>
                  <a:pt x="359083" y="487950"/>
                </a:lnTo>
                <a:lnTo>
                  <a:pt x="364959" y="458914"/>
                </a:lnTo>
                <a:lnTo>
                  <a:pt x="364959" y="317881"/>
                </a:lnTo>
                <a:lnTo>
                  <a:pt x="465581" y="317881"/>
                </a:lnTo>
                <a:lnTo>
                  <a:pt x="509335" y="298186"/>
                </a:lnTo>
                <a:lnTo>
                  <a:pt x="530870" y="262909"/>
                </a:lnTo>
                <a:lnTo>
                  <a:pt x="533501" y="243217"/>
                </a:lnTo>
                <a:lnTo>
                  <a:pt x="527625" y="214179"/>
                </a:lnTo>
                <a:lnTo>
                  <a:pt x="511609" y="190439"/>
                </a:lnTo>
                <a:lnTo>
                  <a:pt x="487874" y="174419"/>
                </a:lnTo>
                <a:lnTo>
                  <a:pt x="458838" y="168541"/>
                </a:lnTo>
                <a:lnTo>
                  <a:pt x="317868" y="168541"/>
                </a:lnTo>
                <a:lnTo>
                  <a:pt x="317868" y="67970"/>
                </a:lnTo>
                <a:lnTo>
                  <a:pt x="298216" y="24206"/>
                </a:lnTo>
                <a:lnTo>
                  <a:pt x="262873" y="2625"/>
                </a:lnTo>
                <a:lnTo>
                  <a:pt x="249856" y="292"/>
                </a:lnTo>
                <a:lnTo>
                  <a:pt x="2432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bg object 26"/>
          <p:cNvSpPr/>
          <p:nvPr/>
        </p:nvSpPr>
        <p:spPr>
          <a:xfrm>
            <a:off x="6326676" y="4754581"/>
            <a:ext cx="429598" cy="389890"/>
          </a:xfrm>
          <a:custGeom>
            <a:avLst/>
            <a:gdLst/>
            <a:ahLst/>
            <a:cxnLst/>
            <a:rect l="l" t="t" r="r" b="b"/>
            <a:pathLst>
              <a:path w="572134" h="389889">
                <a:moveTo>
                  <a:pt x="25677" y="389820"/>
                </a:moveTo>
                <a:lnTo>
                  <a:pt x="7003" y="360966"/>
                </a:lnTo>
                <a:lnTo>
                  <a:pt x="0" y="324891"/>
                </a:lnTo>
                <a:lnTo>
                  <a:pt x="346" y="316666"/>
                </a:lnTo>
                <a:lnTo>
                  <a:pt x="15112" y="273185"/>
                </a:lnTo>
                <a:lnTo>
                  <a:pt x="45532" y="243950"/>
                </a:lnTo>
                <a:lnTo>
                  <a:pt x="80886" y="232130"/>
                </a:lnTo>
                <a:lnTo>
                  <a:pt x="88963" y="232130"/>
                </a:lnTo>
                <a:lnTo>
                  <a:pt x="172821" y="232130"/>
                </a:lnTo>
                <a:lnTo>
                  <a:pt x="172821" y="92760"/>
                </a:lnTo>
                <a:lnTo>
                  <a:pt x="179823" y="56691"/>
                </a:lnTo>
                <a:lnTo>
                  <a:pt x="198905" y="27201"/>
                </a:lnTo>
                <a:lnTo>
                  <a:pt x="227187" y="7301"/>
                </a:lnTo>
                <a:lnTo>
                  <a:pt x="261785" y="0"/>
                </a:lnTo>
                <a:lnTo>
                  <a:pt x="269760" y="368"/>
                </a:lnTo>
                <a:lnTo>
                  <a:pt x="311681" y="15966"/>
                </a:lnTo>
                <a:lnTo>
                  <a:pt x="339629" y="47867"/>
                </a:lnTo>
                <a:lnTo>
                  <a:pt x="350761" y="84493"/>
                </a:lnTo>
                <a:lnTo>
                  <a:pt x="350761" y="92760"/>
                </a:lnTo>
                <a:lnTo>
                  <a:pt x="350761" y="181381"/>
                </a:lnTo>
                <a:lnTo>
                  <a:pt x="482892" y="181381"/>
                </a:lnTo>
                <a:lnTo>
                  <a:pt x="517489" y="188683"/>
                </a:lnTo>
                <a:lnTo>
                  <a:pt x="545771" y="208583"/>
                </a:lnTo>
                <a:lnTo>
                  <a:pt x="564854" y="238072"/>
                </a:lnTo>
                <a:lnTo>
                  <a:pt x="571855" y="274142"/>
                </a:lnTo>
                <a:lnTo>
                  <a:pt x="571508" y="282374"/>
                </a:lnTo>
                <a:lnTo>
                  <a:pt x="556748" y="325849"/>
                </a:lnTo>
                <a:lnTo>
                  <a:pt x="526322" y="355088"/>
                </a:lnTo>
                <a:lnTo>
                  <a:pt x="490981" y="366903"/>
                </a:lnTo>
                <a:lnTo>
                  <a:pt x="482892" y="366903"/>
                </a:lnTo>
                <a:lnTo>
                  <a:pt x="399033" y="366903"/>
                </a:lnTo>
                <a:lnTo>
                  <a:pt x="399033" y="389820"/>
                </a:lnTo>
              </a:path>
            </a:pathLst>
          </a:custGeom>
          <a:ln w="24815">
            <a:solidFill>
              <a:srgbClr val="782A90"/>
            </a:solidFill>
          </a:ln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7" name="bg object 27"/>
          <p:cNvSpPr/>
          <p:nvPr/>
        </p:nvSpPr>
        <p:spPr>
          <a:xfrm>
            <a:off x="6365860" y="2805754"/>
            <a:ext cx="307537" cy="414655"/>
          </a:xfrm>
          <a:custGeom>
            <a:avLst/>
            <a:gdLst/>
            <a:ahLst/>
            <a:cxnLst/>
            <a:rect l="l" t="t" r="r" b="b"/>
            <a:pathLst>
              <a:path w="409575" h="414655">
                <a:moveTo>
                  <a:pt x="193421" y="0"/>
                </a:moveTo>
                <a:lnTo>
                  <a:pt x="186588" y="0"/>
                </a:lnTo>
                <a:lnTo>
                  <a:pt x="164312" y="4561"/>
                </a:lnTo>
                <a:lnTo>
                  <a:pt x="146099" y="16994"/>
                </a:lnTo>
                <a:lnTo>
                  <a:pt x="133808" y="35420"/>
                </a:lnTo>
                <a:lnTo>
                  <a:pt x="129298" y="57962"/>
                </a:lnTo>
                <a:lnTo>
                  <a:pt x="129298" y="167436"/>
                </a:lnTo>
                <a:lnTo>
                  <a:pt x="52108" y="167436"/>
                </a:lnTo>
                <a:lnTo>
                  <a:pt x="9795" y="192998"/>
                </a:lnTo>
                <a:lnTo>
                  <a:pt x="0" y="218465"/>
                </a:lnTo>
                <a:lnTo>
                  <a:pt x="0" y="225399"/>
                </a:lnTo>
                <a:lnTo>
                  <a:pt x="4507" y="247934"/>
                </a:lnTo>
                <a:lnTo>
                  <a:pt x="16794" y="266357"/>
                </a:lnTo>
                <a:lnTo>
                  <a:pt x="35002" y="278788"/>
                </a:lnTo>
                <a:lnTo>
                  <a:pt x="57277" y="283349"/>
                </a:lnTo>
                <a:lnTo>
                  <a:pt x="165430" y="283349"/>
                </a:lnTo>
                <a:lnTo>
                  <a:pt x="165430" y="361429"/>
                </a:lnTo>
                <a:lnTo>
                  <a:pt x="190681" y="404274"/>
                </a:lnTo>
                <a:lnTo>
                  <a:pt x="215861" y="414185"/>
                </a:lnTo>
                <a:lnTo>
                  <a:pt x="222707" y="414185"/>
                </a:lnTo>
                <a:lnTo>
                  <a:pt x="244981" y="409623"/>
                </a:lnTo>
                <a:lnTo>
                  <a:pt x="263190" y="397190"/>
                </a:lnTo>
                <a:lnTo>
                  <a:pt x="275476" y="378764"/>
                </a:lnTo>
                <a:lnTo>
                  <a:pt x="279984" y="356222"/>
                </a:lnTo>
                <a:lnTo>
                  <a:pt x="279984" y="246748"/>
                </a:lnTo>
                <a:lnTo>
                  <a:pt x="357187" y="246748"/>
                </a:lnTo>
                <a:lnTo>
                  <a:pt x="399492" y="221186"/>
                </a:lnTo>
                <a:lnTo>
                  <a:pt x="409282" y="195719"/>
                </a:lnTo>
                <a:lnTo>
                  <a:pt x="409282" y="188785"/>
                </a:lnTo>
                <a:lnTo>
                  <a:pt x="404774" y="166250"/>
                </a:lnTo>
                <a:lnTo>
                  <a:pt x="392488" y="147828"/>
                </a:lnTo>
                <a:lnTo>
                  <a:pt x="374280" y="135396"/>
                </a:lnTo>
                <a:lnTo>
                  <a:pt x="352005" y="130835"/>
                </a:lnTo>
                <a:lnTo>
                  <a:pt x="243865" y="130835"/>
                </a:lnTo>
                <a:lnTo>
                  <a:pt x="243865" y="52755"/>
                </a:lnTo>
                <a:lnTo>
                  <a:pt x="218606" y="9905"/>
                </a:lnTo>
                <a:lnTo>
                  <a:pt x="200126" y="1219"/>
                </a:lnTo>
                <a:lnTo>
                  <a:pt x="193421" y="0"/>
                </a:lnTo>
                <a:close/>
              </a:path>
            </a:pathLst>
          </a:custGeom>
          <a:solidFill>
            <a:srgbClr val="782A90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8" name="bg object 28"/>
          <p:cNvSpPr/>
          <p:nvPr/>
        </p:nvSpPr>
        <p:spPr>
          <a:xfrm>
            <a:off x="6627660" y="2524522"/>
            <a:ext cx="219805" cy="278130"/>
          </a:xfrm>
          <a:custGeom>
            <a:avLst/>
            <a:gdLst/>
            <a:ahLst/>
            <a:cxnLst/>
            <a:rect l="l" t="t" r="r" b="b"/>
            <a:pathLst>
              <a:path w="292734" h="278130">
                <a:moveTo>
                  <a:pt x="138061" y="0"/>
                </a:moveTo>
                <a:lnTo>
                  <a:pt x="133184" y="0"/>
                </a:lnTo>
                <a:lnTo>
                  <a:pt x="117279" y="3059"/>
                </a:lnTo>
                <a:lnTo>
                  <a:pt x="104279" y="11399"/>
                </a:lnTo>
                <a:lnTo>
                  <a:pt x="95508" y="23761"/>
                </a:lnTo>
                <a:lnTo>
                  <a:pt x="92290" y="38887"/>
                </a:lnTo>
                <a:lnTo>
                  <a:pt x="92290" y="112331"/>
                </a:lnTo>
                <a:lnTo>
                  <a:pt x="37198" y="112331"/>
                </a:lnTo>
                <a:lnTo>
                  <a:pt x="2552" y="137655"/>
                </a:lnTo>
                <a:lnTo>
                  <a:pt x="0" y="146557"/>
                </a:lnTo>
                <a:lnTo>
                  <a:pt x="0" y="151218"/>
                </a:lnTo>
                <a:lnTo>
                  <a:pt x="3217" y="166339"/>
                </a:lnTo>
                <a:lnTo>
                  <a:pt x="11987" y="178701"/>
                </a:lnTo>
                <a:lnTo>
                  <a:pt x="24983" y="187044"/>
                </a:lnTo>
                <a:lnTo>
                  <a:pt x="40881" y="190106"/>
                </a:lnTo>
                <a:lnTo>
                  <a:pt x="118071" y="190106"/>
                </a:lnTo>
                <a:lnTo>
                  <a:pt x="118071" y="242481"/>
                </a:lnTo>
                <a:lnTo>
                  <a:pt x="144741" y="275450"/>
                </a:lnTo>
                <a:lnTo>
                  <a:pt x="154076" y="277875"/>
                </a:lnTo>
                <a:lnTo>
                  <a:pt x="158965" y="277875"/>
                </a:lnTo>
                <a:lnTo>
                  <a:pt x="174863" y="274814"/>
                </a:lnTo>
                <a:lnTo>
                  <a:pt x="187859" y="266471"/>
                </a:lnTo>
                <a:lnTo>
                  <a:pt x="196629" y="254108"/>
                </a:lnTo>
                <a:lnTo>
                  <a:pt x="199847" y="238988"/>
                </a:lnTo>
                <a:lnTo>
                  <a:pt x="199847" y="165544"/>
                </a:lnTo>
                <a:lnTo>
                  <a:pt x="254952" y="165544"/>
                </a:lnTo>
                <a:lnTo>
                  <a:pt x="289585" y="140207"/>
                </a:lnTo>
                <a:lnTo>
                  <a:pt x="292150" y="131305"/>
                </a:lnTo>
                <a:lnTo>
                  <a:pt x="292150" y="126657"/>
                </a:lnTo>
                <a:lnTo>
                  <a:pt x="288931" y="111536"/>
                </a:lnTo>
                <a:lnTo>
                  <a:pt x="280157" y="99174"/>
                </a:lnTo>
                <a:lnTo>
                  <a:pt x="267156" y="90831"/>
                </a:lnTo>
                <a:lnTo>
                  <a:pt x="251256" y="87769"/>
                </a:lnTo>
                <a:lnTo>
                  <a:pt x="174066" y="87769"/>
                </a:lnTo>
                <a:lnTo>
                  <a:pt x="174066" y="35394"/>
                </a:lnTo>
                <a:lnTo>
                  <a:pt x="147408" y="2425"/>
                </a:lnTo>
                <a:lnTo>
                  <a:pt x="142849" y="812"/>
                </a:lnTo>
                <a:lnTo>
                  <a:pt x="1380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9" name="bg object 29"/>
          <p:cNvSpPr/>
          <p:nvPr/>
        </p:nvSpPr>
        <p:spPr>
          <a:xfrm>
            <a:off x="6450281" y="1712675"/>
            <a:ext cx="415771" cy="581660"/>
          </a:xfrm>
          <a:custGeom>
            <a:avLst/>
            <a:gdLst/>
            <a:ahLst/>
            <a:cxnLst/>
            <a:rect l="l" t="t" r="r" b="b"/>
            <a:pathLst>
              <a:path w="553720" h="581660">
                <a:moveTo>
                  <a:pt x="330263" y="581520"/>
                </a:moveTo>
                <a:lnTo>
                  <a:pt x="277218" y="566025"/>
                </a:lnTo>
                <a:lnTo>
                  <a:pt x="247153" y="534715"/>
                </a:lnTo>
                <a:lnTo>
                  <a:pt x="235076" y="498462"/>
                </a:lnTo>
                <a:lnTo>
                  <a:pt x="235076" y="490207"/>
                </a:lnTo>
                <a:lnTo>
                  <a:pt x="235076" y="406552"/>
                </a:lnTo>
                <a:lnTo>
                  <a:pt x="95199" y="406552"/>
                </a:lnTo>
                <a:lnTo>
                  <a:pt x="58180" y="399364"/>
                </a:lnTo>
                <a:lnTo>
                  <a:pt x="27916" y="379774"/>
                </a:lnTo>
                <a:lnTo>
                  <a:pt x="7493" y="350745"/>
                </a:lnTo>
                <a:lnTo>
                  <a:pt x="0" y="315239"/>
                </a:lnTo>
                <a:lnTo>
                  <a:pt x="380" y="307035"/>
                </a:lnTo>
                <a:lnTo>
                  <a:pt x="16397" y="264020"/>
                </a:lnTo>
                <a:lnTo>
                  <a:pt x="49030" y="235391"/>
                </a:lnTo>
                <a:lnTo>
                  <a:pt x="88797" y="224133"/>
                </a:lnTo>
                <a:lnTo>
                  <a:pt x="95199" y="223926"/>
                </a:lnTo>
                <a:lnTo>
                  <a:pt x="183743" y="223926"/>
                </a:lnTo>
                <a:lnTo>
                  <a:pt x="183743" y="91312"/>
                </a:lnTo>
                <a:lnTo>
                  <a:pt x="191235" y="55801"/>
                </a:lnTo>
                <a:lnTo>
                  <a:pt x="211653" y="26773"/>
                </a:lnTo>
                <a:lnTo>
                  <a:pt x="241913" y="7186"/>
                </a:lnTo>
                <a:lnTo>
                  <a:pt x="278930" y="0"/>
                </a:lnTo>
                <a:lnTo>
                  <a:pt x="287352" y="354"/>
                </a:lnTo>
                <a:lnTo>
                  <a:pt x="331974" y="15496"/>
                </a:lnTo>
                <a:lnTo>
                  <a:pt x="362040" y="46809"/>
                </a:lnTo>
                <a:lnTo>
                  <a:pt x="374116" y="83057"/>
                </a:lnTo>
                <a:lnTo>
                  <a:pt x="374116" y="91312"/>
                </a:lnTo>
                <a:lnTo>
                  <a:pt x="374116" y="174980"/>
                </a:lnTo>
                <a:lnTo>
                  <a:pt x="513994" y="174980"/>
                </a:lnTo>
                <a:lnTo>
                  <a:pt x="551013" y="182166"/>
                </a:lnTo>
                <a:lnTo>
                  <a:pt x="553569" y="183821"/>
                </a:lnTo>
              </a:path>
              <a:path w="553720" h="581660">
                <a:moveTo>
                  <a:pt x="553569" y="348712"/>
                </a:moveTo>
                <a:lnTo>
                  <a:pt x="513994" y="357593"/>
                </a:lnTo>
                <a:lnTo>
                  <a:pt x="425449" y="357593"/>
                </a:lnTo>
                <a:lnTo>
                  <a:pt x="425449" y="490207"/>
                </a:lnTo>
                <a:lnTo>
                  <a:pt x="417958" y="525718"/>
                </a:lnTo>
                <a:lnTo>
                  <a:pt x="397540" y="554747"/>
                </a:lnTo>
                <a:lnTo>
                  <a:pt x="367280" y="574333"/>
                </a:lnTo>
                <a:lnTo>
                  <a:pt x="330263" y="581520"/>
                </a:lnTo>
              </a:path>
            </a:pathLst>
          </a:custGeom>
          <a:ln w="275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0" name="bg object 30"/>
          <p:cNvSpPr/>
          <p:nvPr/>
        </p:nvSpPr>
        <p:spPr>
          <a:xfrm>
            <a:off x="6561896" y="4358925"/>
            <a:ext cx="230295" cy="291465"/>
          </a:xfrm>
          <a:custGeom>
            <a:avLst/>
            <a:gdLst/>
            <a:ahLst/>
            <a:cxnLst/>
            <a:rect l="l" t="t" r="r" b="b"/>
            <a:pathLst>
              <a:path w="306704" h="291464">
                <a:moveTo>
                  <a:pt x="144716" y="0"/>
                </a:moveTo>
                <a:lnTo>
                  <a:pt x="139598" y="0"/>
                </a:lnTo>
                <a:lnTo>
                  <a:pt x="122930" y="3208"/>
                </a:lnTo>
                <a:lnTo>
                  <a:pt x="109304" y="11952"/>
                </a:lnTo>
                <a:lnTo>
                  <a:pt x="100109" y="24908"/>
                </a:lnTo>
                <a:lnTo>
                  <a:pt x="96735" y="40754"/>
                </a:lnTo>
                <a:lnTo>
                  <a:pt x="96735" y="117741"/>
                </a:lnTo>
                <a:lnTo>
                  <a:pt x="38989" y="117741"/>
                </a:lnTo>
                <a:lnTo>
                  <a:pt x="2679" y="144297"/>
                </a:lnTo>
                <a:lnTo>
                  <a:pt x="0" y="153631"/>
                </a:lnTo>
                <a:lnTo>
                  <a:pt x="0" y="158508"/>
                </a:lnTo>
                <a:lnTo>
                  <a:pt x="3373" y="174354"/>
                </a:lnTo>
                <a:lnTo>
                  <a:pt x="12568" y="187310"/>
                </a:lnTo>
                <a:lnTo>
                  <a:pt x="26194" y="196054"/>
                </a:lnTo>
                <a:lnTo>
                  <a:pt x="42862" y="199263"/>
                </a:lnTo>
                <a:lnTo>
                  <a:pt x="123761" y="199263"/>
                </a:lnTo>
                <a:lnTo>
                  <a:pt x="123761" y="254165"/>
                </a:lnTo>
                <a:lnTo>
                  <a:pt x="151714" y="288721"/>
                </a:lnTo>
                <a:lnTo>
                  <a:pt x="161505" y="291261"/>
                </a:lnTo>
                <a:lnTo>
                  <a:pt x="166624" y="291261"/>
                </a:lnTo>
                <a:lnTo>
                  <a:pt x="183292" y="288053"/>
                </a:lnTo>
                <a:lnTo>
                  <a:pt x="196918" y="279309"/>
                </a:lnTo>
                <a:lnTo>
                  <a:pt x="206112" y="266353"/>
                </a:lnTo>
                <a:lnTo>
                  <a:pt x="209486" y="250507"/>
                </a:lnTo>
                <a:lnTo>
                  <a:pt x="209486" y="173520"/>
                </a:lnTo>
                <a:lnTo>
                  <a:pt x="267233" y="173520"/>
                </a:lnTo>
                <a:lnTo>
                  <a:pt x="303530" y="146977"/>
                </a:lnTo>
                <a:lnTo>
                  <a:pt x="306222" y="137642"/>
                </a:lnTo>
                <a:lnTo>
                  <a:pt x="306222" y="132765"/>
                </a:lnTo>
                <a:lnTo>
                  <a:pt x="302848" y="116912"/>
                </a:lnTo>
                <a:lnTo>
                  <a:pt x="293654" y="103952"/>
                </a:lnTo>
                <a:lnTo>
                  <a:pt x="280028" y="95207"/>
                </a:lnTo>
                <a:lnTo>
                  <a:pt x="263359" y="91998"/>
                </a:lnTo>
                <a:lnTo>
                  <a:pt x="182448" y="91998"/>
                </a:lnTo>
                <a:lnTo>
                  <a:pt x="182448" y="37096"/>
                </a:lnTo>
                <a:lnTo>
                  <a:pt x="154508" y="2540"/>
                </a:lnTo>
                <a:lnTo>
                  <a:pt x="149733" y="863"/>
                </a:lnTo>
                <a:lnTo>
                  <a:pt x="1447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1" name="bg object 31"/>
          <p:cNvSpPr/>
          <p:nvPr/>
        </p:nvSpPr>
        <p:spPr>
          <a:xfrm>
            <a:off x="6576205" y="641785"/>
            <a:ext cx="268439" cy="339725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770" y="0"/>
                </a:moveTo>
                <a:lnTo>
                  <a:pt x="162801" y="0"/>
                </a:lnTo>
                <a:lnTo>
                  <a:pt x="143364" y="3741"/>
                </a:lnTo>
                <a:lnTo>
                  <a:pt x="127473" y="13938"/>
                </a:lnTo>
                <a:lnTo>
                  <a:pt x="116749" y="29050"/>
                </a:lnTo>
                <a:lnTo>
                  <a:pt x="112814" y="47536"/>
                </a:lnTo>
                <a:lnTo>
                  <a:pt x="112814" y="137312"/>
                </a:lnTo>
                <a:lnTo>
                  <a:pt x="45466" y="137312"/>
                </a:lnTo>
                <a:lnTo>
                  <a:pt x="8542" y="158279"/>
                </a:lnTo>
                <a:lnTo>
                  <a:pt x="0" y="179171"/>
                </a:lnTo>
                <a:lnTo>
                  <a:pt x="0" y="184848"/>
                </a:lnTo>
                <a:lnTo>
                  <a:pt x="3933" y="203334"/>
                </a:lnTo>
                <a:lnTo>
                  <a:pt x="14652" y="218446"/>
                </a:lnTo>
                <a:lnTo>
                  <a:pt x="30539" y="228643"/>
                </a:lnTo>
                <a:lnTo>
                  <a:pt x="49974" y="232384"/>
                </a:lnTo>
                <a:lnTo>
                  <a:pt x="144335" y="232384"/>
                </a:lnTo>
                <a:lnTo>
                  <a:pt x="144335" y="296418"/>
                </a:lnTo>
                <a:lnTo>
                  <a:pt x="166378" y="331564"/>
                </a:lnTo>
                <a:lnTo>
                  <a:pt x="188353" y="339686"/>
                </a:lnTo>
                <a:lnTo>
                  <a:pt x="194322" y="339686"/>
                </a:lnTo>
                <a:lnTo>
                  <a:pt x="213759" y="335945"/>
                </a:lnTo>
                <a:lnTo>
                  <a:pt x="229650" y="325748"/>
                </a:lnTo>
                <a:lnTo>
                  <a:pt x="240374" y="310636"/>
                </a:lnTo>
                <a:lnTo>
                  <a:pt x="244309" y="292150"/>
                </a:lnTo>
                <a:lnTo>
                  <a:pt x="244309" y="202361"/>
                </a:lnTo>
                <a:lnTo>
                  <a:pt x="311658" y="202361"/>
                </a:lnTo>
                <a:lnTo>
                  <a:pt x="348581" y="181407"/>
                </a:lnTo>
                <a:lnTo>
                  <a:pt x="357124" y="160515"/>
                </a:lnTo>
                <a:lnTo>
                  <a:pt x="357124" y="154838"/>
                </a:lnTo>
                <a:lnTo>
                  <a:pt x="353190" y="136352"/>
                </a:lnTo>
                <a:lnTo>
                  <a:pt x="342471" y="121240"/>
                </a:lnTo>
                <a:lnTo>
                  <a:pt x="326584" y="111043"/>
                </a:lnTo>
                <a:lnTo>
                  <a:pt x="307149" y="107302"/>
                </a:lnTo>
                <a:lnTo>
                  <a:pt x="212788" y="107302"/>
                </a:lnTo>
                <a:lnTo>
                  <a:pt x="212788" y="43268"/>
                </a:lnTo>
                <a:lnTo>
                  <a:pt x="190745" y="8122"/>
                </a:lnTo>
                <a:lnTo>
                  <a:pt x="174625" y="990"/>
                </a:lnTo>
                <a:lnTo>
                  <a:pt x="168770" y="0"/>
                </a:lnTo>
                <a:close/>
              </a:path>
            </a:pathLst>
          </a:custGeom>
          <a:solidFill>
            <a:srgbClr val="782A90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pic>
        <p:nvPicPr>
          <p:cNvPr id="32" name="bg object 3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32" y="4232874"/>
            <a:ext cx="116644" cy="147764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265" y="526166"/>
            <a:ext cx="139273" cy="176428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829" y="2353725"/>
            <a:ext cx="181070" cy="22936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4121" y="1321644"/>
            <a:ext cx="3017694" cy="363946"/>
          </a:xfrm>
        </p:spPr>
        <p:txBody>
          <a:bodyPr lIns="0" tIns="0" rIns="0" bIns="0"/>
          <a:lstStyle>
            <a:lvl1pPr>
              <a:defRPr sz="2365" b="1" i="0">
                <a:solidFill>
                  <a:srgbClr val="782A90"/>
                </a:solidFill>
                <a:latin typeface="Roboto Slab Black"/>
                <a:cs typeface="Roboto Slab Black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1"/>
          <p:cNvSpPr txBox="1">
            <a:spLocks noGrp="1"/>
          </p:cNvSpPr>
          <p:nvPr>
            <p:ph type="title"/>
          </p:nvPr>
        </p:nvSpPr>
        <p:spPr>
          <a:xfrm>
            <a:off x="343297" y="206233"/>
            <a:ext cx="6179344" cy="858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dt" idx="10"/>
          </p:nvPr>
        </p:nvSpPr>
        <p:spPr>
          <a:xfrm>
            <a:off x="343297" y="4773148"/>
            <a:ext cx="1602052" cy="27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ftr" idx="11"/>
          </p:nvPr>
        </p:nvSpPr>
        <p:spPr>
          <a:xfrm>
            <a:off x="2345862" y="4773148"/>
            <a:ext cx="2174214" cy="27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1"/>
          <p:cNvSpPr txBox="1">
            <a:spLocks noGrp="1"/>
          </p:cNvSpPr>
          <p:nvPr>
            <p:ph type="sldNum" idx="12"/>
          </p:nvPr>
        </p:nvSpPr>
        <p:spPr>
          <a:xfrm>
            <a:off x="4920589" y="4773148"/>
            <a:ext cx="1602052" cy="274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1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334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Slide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126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24121" y="1321644"/>
            <a:ext cx="3017694" cy="4847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150" b="1" i="0">
                <a:solidFill>
                  <a:srgbClr val="782A90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97081" y="1509678"/>
            <a:ext cx="567177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334419" y="4789360"/>
            <a:ext cx="21971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43297" y="4789360"/>
            <a:ext cx="15791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943475" y="4789360"/>
            <a:ext cx="157916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lvl1pPr>
        <a:defRPr>
          <a:latin typeface="Roboto Slab Black"/>
          <a:ea typeface="+mj-ea"/>
          <a:cs typeface="Roboto Slab Black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3311">
        <a:defRPr>
          <a:latin typeface="+mn-lt"/>
          <a:ea typeface="+mn-ea"/>
          <a:cs typeface="+mn-cs"/>
        </a:defRPr>
      </a:lvl2pPr>
      <a:lvl3pPr marL="686623">
        <a:defRPr>
          <a:latin typeface="+mn-lt"/>
          <a:ea typeface="+mn-ea"/>
          <a:cs typeface="+mn-cs"/>
        </a:defRPr>
      </a:lvl3pPr>
      <a:lvl4pPr marL="1029934">
        <a:defRPr>
          <a:latin typeface="+mn-lt"/>
          <a:ea typeface="+mn-ea"/>
          <a:cs typeface="+mn-cs"/>
        </a:defRPr>
      </a:lvl4pPr>
      <a:lvl5pPr marL="1373246">
        <a:defRPr>
          <a:latin typeface="+mn-lt"/>
          <a:ea typeface="+mn-ea"/>
          <a:cs typeface="+mn-cs"/>
        </a:defRPr>
      </a:lvl5pPr>
      <a:lvl6pPr marL="1716557">
        <a:defRPr>
          <a:latin typeface="+mn-lt"/>
          <a:ea typeface="+mn-ea"/>
          <a:cs typeface="+mn-cs"/>
        </a:defRPr>
      </a:lvl6pPr>
      <a:lvl7pPr marL="2059869">
        <a:defRPr>
          <a:latin typeface="+mn-lt"/>
          <a:ea typeface="+mn-ea"/>
          <a:cs typeface="+mn-cs"/>
        </a:defRPr>
      </a:lvl7pPr>
      <a:lvl8pPr marL="2403180">
        <a:defRPr>
          <a:latin typeface="+mn-lt"/>
          <a:ea typeface="+mn-ea"/>
          <a:cs typeface="+mn-cs"/>
        </a:defRPr>
      </a:lvl8pPr>
      <a:lvl9pPr marL="274649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3311">
        <a:defRPr>
          <a:latin typeface="+mn-lt"/>
          <a:ea typeface="+mn-ea"/>
          <a:cs typeface="+mn-cs"/>
        </a:defRPr>
      </a:lvl2pPr>
      <a:lvl3pPr marL="686623">
        <a:defRPr>
          <a:latin typeface="+mn-lt"/>
          <a:ea typeface="+mn-ea"/>
          <a:cs typeface="+mn-cs"/>
        </a:defRPr>
      </a:lvl3pPr>
      <a:lvl4pPr marL="1029934">
        <a:defRPr>
          <a:latin typeface="+mn-lt"/>
          <a:ea typeface="+mn-ea"/>
          <a:cs typeface="+mn-cs"/>
        </a:defRPr>
      </a:lvl4pPr>
      <a:lvl5pPr marL="1373246">
        <a:defRPr>
          <a:latin typeface="+mn-lt"/>
          <a:ea typeface="+mn-ea"/>
          <a:cs typeface="+mn-cs"/>
        </a:defRPr>
      </a:lvl5pPr>
      <a:lvl6pPr marL="1716557">
        <a:defRPr>
          <a:latin typeface="+mn-lt"/>
          <a:ea typeface="+mn-ea"/>
          <a:cs typeface="+mn-cs"/>
        </a:defRPr>
      </a:lvl6pPr>
      <a:lvl7pPr marL="2059869">
        <a:defRPr>
          <a:latin typeface="+mn-lt"/>
          <a:ea typeface="+mn-ea"/>
          <a:cs typeface="+mn-cs"/>
        </a:defRPr>
      </a:lvl7pPr>
      <a:lvl8pPr marL="2403180">
        <a:defRPr>
          <a:latin typeface="+mn-lt"/>
          <a:ea typeface="+mn-ea"/>
          <a:cs typeface="+mn-cs"/>
        </a:defRPr>
      </a:lvl8pPr>
      <a:lvl9pPr marL="274649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5" Type="http://schemas.openxmlformats.org/officeDocument/2006/relationships/image" Target="../media/image7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svg"/><Relationship Id="rId11" Type="http://schemas.openxmlformats.org/officeDocument/2006/relationships/image" Target="../media/image19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5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.svg"/><Relationship Id="rId11" Type="http://schemas.openxmlformats.org/officeDocument/2006/relationships/image" Target="../media/image20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6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7.svg"/><Relationship Id="rId7" Type="http://schemas.openxmlformats.org/officeDocument/2006/relationships/hyperlink" Target="https://prefeitura.pbh.gov.br/planejamento/planejamento-e-orcamento/objetivos-do-desenvolvimento-sustentave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.xml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svg"/><Relationship Id="rId11" Type="http://schemas.openxmlformats.org/officeDocument/2006/relationships/image" Target="../media/image22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11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svg"/><Relationship Id="rId11" Type="http://schemas.openxmlformats.org/officeDocument/2006/relationships/image" Target="../media/image24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12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svg"/><Relationship Id="rId11" Type="http://schemas.openxmlformats.org/officeDocument/2006/relationships/image" Target="../media/image25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13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2.png"/><Relationship Id="rId7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7.svg"/><Relationship Id="rId7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7.svg"/><Relationship Id="rId7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7.svg"/><Relationship Id="rId7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8.png"/><Relationship Id="rId7" Type="http://schemas.openxmlformats.org/officeDocument/2006/relationships/image" Target="../media/image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9.png"/><Relationship Id="rId7" Type="http://schemas.openxmlformats.org/officeDocument/2006/relationships/image" Target="../media/image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0.jpe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42.pn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41.jpe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svg"/><Relationship Id="rId11" Type="http://schemas.openxmlformats.org/officeDocument/2006/relationships/image" Target="../media/image15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1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3.jpe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44.jpe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5.jpeg"/><Relationship Id="rId7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11" Type="http://schemas.openxmlformats.org/officeDocument/2006/relationships/image" Target="../media/image46.jpe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7.jpeg"/><Relationship Id="rId7" Type="http://schemas.openxmlformats.org/officeDocument/2006/relationships/image" Target="../media/image9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7.svg"/><Relationship Id="rId7" Type="http://schemas.openxmlformats.org/officeDocument/2006/relationships/image" Target="../media/image5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0.pn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svg"/><Relationship Id="rId11" Type="http://schemas.openxmlformats.org/officeDocument/2006/relationships/image" Target="../media/image16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2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3.svg"/><Relationship Id="rId7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9.svg"/><Relationship Id="rId10" Type="http://schemas.openxmlformats.org/officeDocument/2006/relationships/image" Target="../media/image16.sv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2.jpeg"/><Relationship Id="rId7" Type="http://schemas.openxmlformats.org/officeDocument/2006/relationships/image" Target="../media/image1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63.jpeg"/><Relationship Id="rId9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4.png"/><Relationship Id="rId7" Type="http://schemas.openxmlformats.org/officeDocument/2006/relationships/image" Target="../media/image9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6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65.png"/><Relationship Id="rId9" Type="http://schemas.openxmlformats.org/officeDocument/2006/relationships/image" Target="../media/image1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7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65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13.png"/><Relationship Id="rId4" Type="http://schemas.openxmlformats.org/officeDocument/2006/relationships/image" Target="../media/image7.svg"/><Relationship Id="rId9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1.jpeg"/><Relationship Id="rId7" Type="http://schemas.openxmlformats.org/officeDocument/2006/relationships/image" Target="../media/image7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73.jpeg"/><Relationship Id="rId10" Type="http://schemas.openxmlformats.org/officeDocument/2006/relationships/image" Target="../media/image14.png"/><Relationship Id="rId4" Type="http://schemas.openxmlformats.org/officeDocument/2006/relationships/image" Target="../media/image72.jpeg"/><Relationship Id="rId9" Type="http://schemas.openxmlformats.org/officeDocument/2006/relationships/image" Target="../media/image9.sv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2.png"/><Relationship Id="rId7" Type="http://schemas.openxmlformats.org/officeDocument/2006/relationships/image" Target="../media/image70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76.png"/><Relationship Id="rId5" Type="http://schemas.openxmlformats.org/officeDocument/2006/relationships/image" Target="../media/image13.png"/><Relationship Id="rId10" Type="http://schemas.openxmlformats.org/officeDocument/2006/relationships/image" Target="../media/image75.jpeg"/><Relationship Id="rId4" Type="http://schemas.openxmlformats.org/officeDocument/2006/relationships/image" Target="../media/image7.sv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emf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svg"/><Relationship Id="rId4" Type="http://schemas.openxmlformats.org/officeDocument/2006/relationships/image" Target="../media/image9.png"/><Relationship Id="rId9" Type="http://schemas.openxmlformats.org/officeDocument/2006/relationships/image" Target="../media/image16.sv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svg"/><Relationship Id="rId3" Type="http://schemas.openxmlformats.org/officeDocument/2006/relationships/image" Target="../media/image70.png"/><Relationship Id="rId7" Type="http://schemas.openxmlformats.org/officeDocument/2006/relationships/image" Target="../media/image81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11" Type="http://schemas.openxmlformats.org/officeDocument/2006/relationships/image" Target="../media/image9.svg"/><Relationship Id="rId5" Type="http://schemas.openxmlformats.org/officeDocument/2006/relationships/image" Target="../media/image79.jpeg"/><Relationship Id="rId10" Type="http://schemas.openxmlformats.org/officeDocument/2006/relationships/image" Target="../media/image13.png"/><Relationship Id="rId4" Type="http://schemas.openxmlformats.org/officeDocument/2006/relationships/image" Target="../media/image78.jpeg"/><Relationship Id="rId9" Type="http://schemas.openxmlformats.org/officeDocument/2006/relationships/image" Target="../media/image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74.png"/><Relationship Id="rId12" Type="http://schemas.openxmlformats.org/officeDocument/2006/relationships/image" Target="../media/image8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88.jpeg"/><Relationship Id="rId5" Type="http://schemas.openxmlformats.org/officeDocument/2006/relationships/image" Target="../media/image9.svg"/><Relationship Id="rId10" Type="http://schemas.openxmlformats.org/officeDocument/2006/relationships/image" Target="../media/image87.jpeg"/><Relationship Id="rId4" Type="http://schemas.openxmlformats.org/officeDocument/2006/relationships/image" Target="../media/image13.png"/><Relationship Id="rId9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.svg"/><Relationship Id="rId7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9.svg"/><Relationship Id="rId4" Type="http://schemas.openxmlformats.org/officeDocument/2006/relationships/image" Target="../media/image1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0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92.png"/><Relationship Id="rId10" Type="http://schemas.openxmlformats.org/officeDocument/2006/relationships/image" Target="../media/image14.png"/><Relationship Id="rId4" Type="http://schemas.openxmlformats.org/officeDocument/2006/relationships/image" Target="../media/image91.png"/><Relationship Id="rId9" Type="http://schemas.openxmlformats.org/officeDocument/2006/relationships/image" Target="../media/image9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93.jpeg"/><Relationship Id="rId9" Type="http://schemas.openxmlformats.org/officeDocument/2006/relationships/image" Target="../media/image1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94.png"/><Relationship Id="rId9" Type="http://schemas.openxmlformats.org/officeDocument/2006/relationships/image" Target="../media/image1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12.png"/><Relationship Id="rId10" Type="http://schemas.openxmlformats.org/officeDocument/2006/relationships/image" Target="../media/image16.svg"/><Relationship Id="rId4" Type="http://schemas.openxmlformats.org/officeDocument/2006/relationships/image" Target="../media/image9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svg"/><Relationship Id="rId11" Type="http://schemas.openxmlformats.org/officeDocument/2006/relationships/image" Target="../media/image17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3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3.bin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svg"/><Relationship Id="rId12" Type="http://schemas.openxmlformats.org/officeDocument/2006/relationships/image" Target="../media/image9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96.png"/><Relationship Id="rId10" Type="http://schemas.openxmlformats.org/officeDocument/2006/relationships/image" Target="../media/image14.png"/><Relationship Id="rId4" Type="http://schemas.openxmlformats.org/officeDocument/2006/relationships/image" Target="../media/image90.png"/><Relationship Id="rId9" Type="http://schemas.openxmlformats.org/officeDocument/2006/relationships/image" Target="../media/image9.sv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8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00.jpeg"/><Relationship Id="rId10" Type="http://schemas.openxmlformats.org/officeDocument/2006/relationships/image" Target="../media/image14.png"/><Relationship Id="rId4" Type="http://schemas.openxmlformats.org/officeDocument/2006/relationships/image" Target="../media/image99.jpeg"/><Relationship Id="rId9" Type="http://schemas.openxmlformats.org/officeDocument/2006/relationships/image" Target="../media/image9.sv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8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02.jpeg"/><Relationship Id="rId10" Type="http://schemas.openxmlformats.org/officeDocument/2006/relationships/image" Target="../media/image14.png"/><Relationship Id="rId4" Type="http://schemas.openxmlformats.org/officeDocument/2006/relationships/image" Target="../media/image101.jpeg"/><Relationship Id="rId9" Type="http://schemas.openxmlformats.org/officeDocument/2006/relationships/image" Target="../media/image9.sv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8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svg"/><Relationship Id="rId5" Type="http://schemas.openxmlformats.org/officeDocument/2006/relationships/image" Target="../media/image104.png"/><Relationship Id="rId10" Type="http://schemas.openxmlformats.org/officeDocument/2006/relationships/image" Target="../media/image14.png"/><Relationship Id="rId4" Type="http://schemas.openxmlformats.org/officeDocument/2006/relationships/image" Target="../media/image103.jpeg"/><Relationship Id="rId9" Type="http://schemas.openxmlformats.org/officeDocument/2006/relationships/image" Target="../media/image9.sv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0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09.jpeg"/><Relationship Id="rId5" Type="http://schemas.openxmlformats.org/officeDocument/2006/relationships/image" Target="../media/image7.svg"/><Relationship Id="rId10" Type="http://schemas.openxmlformats.org/officeDocument/2006/relationships/image" Target="../media/image108.pn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10.jpe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2.jpeg"/><Relationship Id="rId5" Type="http://schemas.openxmlformats.org/officeDocument/2006/relationships/image" Target="../media/image7.svg"/><Relationship Id="rId10" Type="http://schemas.openxmlformats.org/officeDocument/2006/relationships/image" Target="../media/image111.jpe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13.jpe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svg"/><Relationship Id="rId11" Type="http://schemas.openxmlformats.org/officeDocument/2006/relationships/image" Target="../media/image18.emf"/><Relationship Id="rId5" Type="http://schemas.openxmlformats.org/officeDocument/2006/relationships/image" Target="../media/image13.png"/><Relationship Id="rId10" Type="http://schemas.openxmlformats.org/officeDocument/2006/relationships/package" Target="../embeddings/Planilha_do_Microsoft_Excel4.xlsx"/><Relationship Id="rId4" Type="http://schemas.openxmlformats.org/officeDocument/2006/relationships/image" Target="../media/image7.svg"/><Relationship Id="rId9" Type="http://schemas.openxmlformats.org/officeDocument/2006/relationships/oleObject" Target="../embeddings/oleObject4.bin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12" Type="http://schemas.openxmlformats.org/officeDocument/2006/relationships/image" Target="../media/image11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15.jpeg"/><Relationship Id="rId5" Type="http://schemas.openxmlformats.org/officeDocument/2006/relationships/image" Target="../media/image7.svg"/><Relationship Id="rId10" Type="http://schemas.openxmlformats.org/officeDocument/2006/relationships/image" Target="../media/image114.jpe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8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8.png"/><Relationship Id="rId7" Type="http://schemas.openxmlformats.org/officeDocument/2006/relationships/image" Target="../media/image12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11" Type="http://schemas.openxmlformats.org/officeDocument/2006/relationships/image" Target="../media/image14.png"/><Relationship Id="rId5" Type="http://schemas.openxmlformats.org/officeDocument/2006/relationships/image" Target="../media/image118.jpeg"/><Relationship Id="rId10" Type="http://schemas.openxmlformats.org/officeDocument/2006/relationships/image" Target="../media/image9.svg"/><Relationship Id="rId4" Type="http://schemas.openxmlformats.org/officeDocument/2006/relationships/image" Target="../media/image117.jpeg"/><Relationship Id="rId9" Type="http://schemas.openxmlformats.org/officeDocument/2006/relationships/image" Target="../media/image1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9.svg"/><Relationship Id="rId4" Type="http://schemas.openxmlformats.org/officeDocument/2006/relationships/image" Target="../media/image1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4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CE2EEDC5-6A44-4086-BA86-5CB0B7F31DEB}"/>
              </a:ext>
            </a:extLst>
          </p:cNvPr>
          <p:cNvSpPr/>
          <p:nvPr/>
        </p:nvSpPr>
        <p:spPr>
          <a:xfrm>
            <a:off x="-3365" y="-4685"/>
            <a:ext cx="6869303" cy="5149850"/>
          </a:xfrm>
          <a:custGeom>
            <a:avLst/>
            <a:gdLst/>
            <a:ahLst/>
            <a:cxnLst/>
            <a:rect l="l" t="t" r="r" b="b"/>
            <a:pathLst>
              <a:path w="9144000" h="5144770">
                <a:moveTo>
                  <a:pt x="9144000" y="0"/>
                </a:moveTo>
                <a:lnTo>
                  <a:pt x="0" y="0"/>
                </a:lnTo>
                <a:lnTo>
                  <a:pt x="0" y="5144389"/>
                </a:lnTo>
                <a:lnTo>
                  <a:pt x="9144000" y="5144389"/>
                </a:lnTo>
                <a:lnTo>
                  <a:pt x="914400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pPr algn="r"/>
            <a:endParaRPr sz="1352" dirty="0"/>
          </a:p>
        </p:txBody>
      </p:sp>
      <p:sp>
        <p:nvSpPr>
          <p:cNvPr id="27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648653" y="1127125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94A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xmlns="" id="{EBAD1F12-DDD6-4845-ABCA-C533AB62C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18" y="1219031"/>
            <a:ext cx="4867043" cy="2224871"/>
          </a:xfrm>
          <a:prstGeom prst="rect">
            <a:avLst/>
          </a:prstGeom>
        </p:spPr>
      </p:pic>
      <p:grpSp>
        <p:nvGrpSpPr>
          <p:cNvPr id="10" name="Group 4">
            <a:extLst>
              <a:ext uri="{FF2B5EF4-FFF2-40B4-BE49-F238E27FC236}">
                <a16:creationId xmlns:a16="http://schemas.microsoft.com/office/drawing/2014/main" xmlns="" id="{088E8C17-2052-4421-8BB5-631648C4FF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47569" y="-175994"/>
            <a:ext cx="869498" cy="5413065"/>
            <a:chOff x="5353" y="359"/>
            <a:chExt cx="439" cy="273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DD44DFA3-F07A-4351-B3E5-5352C667E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1" y="1917"/>
              <a:ext cx="400" cy="398"/>
            </a:xfrm>
            <a:custGeom>
              <a:avLst/>
              <a:gdLst>
                <a:gd name="T0" fmla="*/ 345 w 638"/>
                <a:gd name="T1" fmla="*/ 637 h 637"/>
                <a:gd name="T2" fmla="*/ 308 w 638"/>
                <a:gd name="T3" fmla="*/ 631 h 637"/>
                <a:gd name="T4" fmla="*/ 243 w 638"/>
                <a:gd name="T5" fmla="*/ 559 h 637"/>
                <a:gd name="T6" fmla="*/ 239 w 638"/>
                <a:gd name="T7" fmla="*/ 531 h 637"/>
                <a:gd name="T8" fmla="*/ 239 w 638"/>
                <a:gd name="T9" fmla="*/ 451 h 637"/>
                <a:gd name="T10" fmla="*/ 107 w 638"/>
                <a:gd name="T11" fmla="*/ 451 h 637"/>
                <a:gd name="T12" fmla="*/ 0 w 638"/>
                <a:gd name="T13" fmla="*/ 345 h 637"/>
                <a:gd name="T14" fmla="*/ 7 w 638"/>
                <a:gd name="T15" fmla="*/ 308 h 637"/>
                <a:gd name="T16" fmla="*/ 78 w 638"/>
                <a:gd name="T17" fmla="*/ 242 h 637"/>
                <a:gd name="T18" fmla="*/ 107 w 638"/>
                <a:gd name="T19" fmla="*/ 238 h 637"/>
                <a:gd name="T20" fmla="*/ 187 w 638"/>
                <a:gd name="T21" fmla="*/ 238 h 637"/>
                <a:gd name="T22" fmla="*/ 187 w 638"/>
                <a:gd name="T23" fmla="*/ 106 h 637"/>
                <a:gd name="T24" fmla="*/ 293 w 638"/>
                <a:gd name="T25" fmla="*/ 0 h 637"/>
                <a:gd name="T26" fmla="*/ 330 w 638"/>
                <a:gd name="T27" fmla="*/ 7 h 637"/>
                <a:gd name="T28" fmla="*/ 395 w 638"/>
                <a:gd name="T29" fmla="*/ 78 h 637"/>
                <a:gd name="T30" fmla="*/ 399 w 638"/>
                <a:gd name="T31" fmla="*/ 106 h 637"/>
                <a:gd name="T32" fmla="*/ 399 w 638"/>
                <a:gd name="T33" fmla="*/ 186 h 637"/>
                <a:gd name="T34" fmla="*/ 531 w 638"/>
                <a:gd name="T35" fmla="*/ 186 h 637"/>
                <a:gd name="T36" fmla="*/ 638 w 638"/>
                <a:gd name="T37" fmla="*/ 293 h 637"/>
                <a:gd name="T38" fmla="*/ 631 w 638"/>
                <a:gd name="T39" fmla="*/ 330 h 637"/>
                <a:gd name="T40" fmla="*/ 560 w 638"/>
                <a:gd name="T41" fmla="*/ 395 h 637"/>
                <a:gd name="T42" fmla="*/ 531 w 638"/>
                <a:gd name="T43" fmla="*/ 399 h 637"/>
                <a:gd name="T44" fmla="*/ 451 w 638"/>
                <a:gd name="T45" fmla="*/ 399 h 637"/>
                <a:gd name="T46" fmla="*/ 451 w 638"/>
                <a:gd name="T47" fmla="*/ 531 h 637"/>
                <a:gd name="T48" fmla="*/ 345 w 638"/>
                <a:gd name="T49" fmla="*/ 637 h 637"/>
                <a:gd name="T50" fmla="*/ 107 w 638"/>
                <a:gd name="T51" fmla="*/ 262 h 637"/>
                <a:gd name="T52" fmla="*/ 84 w 638"/>
                <a:gd name="T53" fmla="*/ 265 h 637"/>
                <a:gd name="T54" fmla="*/ 29 w 638"/>
                <a:gd name="T55" fmla="*/ 316 h 637"/>
                <a:gd name="T56" fmla="*/ 24 w 638"/>
                <a:gd name="T57" fmla="*/ 345 h 637"/>
                <a:gd name="T58" fmla="*/ 107 w 638"/>
                <a:gd name="T59" fmla="*/ 427 h 637"/>
                <a:gd name="T60" fmla="*/ 262 w 638"/>
                <a:gd name="T61" fmla="*/ 427 h 637"/>
                <a:gd name="T62" fmla="*/ 262 w 638"/>
                <a:gd name="T63" fmla="*/ 531 h 637"/>
                <a:gd name="T64" fmla="*/ 265 w 638"/>
                <a:gd name="T65" fmla="*/ 553 h 637"/>
                <a:gd name="T66" fmla="*/ 316 w 638"/>
                <a:gd name="T67" fmla="*/ 608 h 637"/>
                <a:gd name="T68" fmla="*/ 345 w 638"/>
                <a:gd name="T69" fmla="*/ 614 h 637"/>
                <a:gd name="T70" fmla="*/ 428 w 638"/>
                <a:gd name="T71" fmla="*/ 531 h 637"/>
                <a:gd name="T72" fmla="*/ 428 w 638"/>
                <a:gd name="T73" fmla="*/ 375 h 637"/>
                <a:gd name="T74" fmla="*/ 531 w 638"/>
                <a:gd name="T75" fmla="*/ 375 h 637"/>
                <a:gd name="T76" fmla="*/ 553 w 638"/>
                <a:gd name="T77" fmla="*/ 372 h 637"/>
                <a:gd name="T78" fmla="*/ 609 w 638"/>
                <a:gd name="T79" fmla="*/ 321 h 637"/>
                <a:gd name="T80" fmla="*/ 614 w 638"/>
                <a:gd name="T81" fmla="*/ 293 h 637"/>
                <a:gd name="T82" fmla="*/ 531 w 638"/>
                <a:gd name="T83" fmla="*/ 210 h 637"/>
                <a:gd name="T84" fmla="*/ 375 w 638"/>
                <a:gd name="T85" fmla="*/ 210 h 637"/>
                <a:gd name="T86" fmla="*/ 375 w 638"/>
                <a:gd name="T87" fmla="*/ 106 h 637"/>
                <a:gd name="T88" fmla="*/ 373 w 638"/>
                <a:gd name="T89" fmla="*/ 84 h 637"/>
                <a:gd name="T90" fmla="*/ 322 w 638"/>
                <a:gd name="T91" fmla="*/ 29 h 637"/>
                <a:gd name="T92" fmla="*/ 293 w 638"/>
                <a:gd name="T93" fmla="*/ 24 h 637"/>
                <a:gd name="T94" fmla="*/ 210 w 638"/>
                <a:gd name="T95" fmla="*/ 106 h 637"/>
                <a:gd name="T96" fmla="*/ 210 w 638"/>
                <a:gd name="T97" fmla="*/ 262 h 637"/>
                <a:gd name="T98" fmla="*/ 107 w 638"/>
                <a:gd name="T99" fmla="*/ 26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8" h="637">
                  <a:moveTo>
                    <a:pt x="345" y="637"/>
                  </a:moveTo>
                  <a:cubicBezTo>
                    <a:pt x="332" y="637"/>
                    <a:pt x="320" y="635"/>
                    <a:pt x="308" y="631"/>
                  </a:cubicBezTo>
                  <a:cubicBezTo>
                    <a:pt x="276" y="619"/>
                    <a:pt x="252" y="592"/>
                    <a:pt x="243" y="559"/>
                  </a:cubicBezTo>
                  <a:cubicBezTo>
                    <a:pt x="240" y="550"/>
                    <a:pt x="239" y="541"/>
                    <a:pt x="239" y="531"/>
                  </a:cubicBezTo>
                  <a:cubicBezTo>
                    <a:pt x="239" y="451"/>
                    <a:pt x="239" y="451"/>
                    <a:pt x="239" y="451"/>
                  </a:cubicBezTo>
                  <a:cubicBezTo>
                    <a:pt x="107" y="451"/>
                    <a:pt x="107" y="451"/>
                    <a:pt x="107" y="451"/>
                  </a:cubicBezTo>
                  <a:cubicBezTo>
                    <a:pt x="48" y="451"/>
                    <a:pt x="0" y="403"/>
                    <a:pt x="0" y="345"/>
                  </a:cubicBezTo>
                  <a:cubicBezTo>
                    <a:pt x="0" y="332"/>
                    <a:pt x="3" y="319"/>
                    <a:pt x="7" y="308"/>
                  </a:cubicBezTo>
                  <a:cubicBezTo>
                    <a:pt x="19" y="276"/>
                    <a:pt x="45" y="251"/>
                    <a:pt x="78" y="242"/>
                  </a:cubicBezTo>
                  <a:cubicBezTo>
                    <a:pt x="87" y="240"/>
                    <a:pt x="97" y="238"/>
                    <a:pt x="107" y="238"/>
                  </a:cubicBezTo>
                  <a:cubicBezTo>
                    <a:pt x="187" y="238"/>
                    <a:pt x="187" y="238"/>
                    <a:pt x="187" y="238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48"/>
                    <a:pt x="234" y="0"/>
                    <a:pt x="293" y="0"/>
                  </a:cubicBezTo>
                  <a:cubicBezTo>
                    <a:pt x="306" y="0"/>
                    <a:pt x="318" y="2"/>
                    <a:pt x="330" y="7"/>
                  </a:cubicBezTo>
                  <a:cubicBezTo>
                    <a:pt x="362" y="18"/>
                    <a:pt x="386" y="45"/>
                    <a:pt x="395" y="78"/>
                  </a:cubicBezTo>
                  <a:cubicBezTo>
                    <a:pt x="398" y="87"/>
                    <a:pt x="399" y="97"/>
                    <a:pt x="399" y="106"/>
                  </a:cubicBezTo>
                  <a:cubicBezTo>
                    <a:pt x="399" y="186"/>
                    <a:pt x="399" y="186"/>
                    <a:pt x="399" y="186"/>
                  </a:cubicBezTo>
                  <a:cubicBezTo>
                    <a:pt x="531" y="186"/>
                    <a:pt x="531" y="186"/>
                    <a:pt x="531" y="186"/>
                  </a:cubicBezTo>
                  <a:cubicBezTo>
                    <a:pt x="590" y="186"/>
                    <a:pt x="638" y="234"/>
                    <a:pt x="638" y="293"/>
                  </a:cubicBezTo>
                  <a:cubicBezTo>
                    <a:pt x="638" y="305"/>
                    <a:pt x="635" y="318"/>
                    <a:pt x="631" y="330"/>
                  </a:cubicBezTo>
                  <a:cubicBezTo>
                    <a:pt x="619" y="361"/>
                    <a:pt x="592" y="386"/>
                    <a:pt x="560" y="395"/>
                  </a:cubicBezTo>
                  <a:cubicBezTo>
                    <a:pt x="550" y="397"/>
                    <a:pt x="541" y="399"/>
                    <a:pt x="531" y="399"/>
                  </a:cubicBezTo>
                  <a:cubicBezTo>
                    <a:pt x="451" y="399"/>
                    <a:pt x="451" y="399"/>
                    <a:pt x="451" y="399"/>
                  </a:cubicBezTo>
                  <a:cubicBezTo>
                    <a:pt x="451" y="531"/>
                    <a:pt x="451" y="531"/>
                    <a:pt x="451" y="531"/>
                  </a:cubicBezTo>
                  <a:cubicBezTo>
                    <a:pt x="451" y="590"/>
                    <a:pt x="404" y="637"/>
                    <a:pt x="345" y="637"/>
                  </a:cubicBezTo>
                  <a:close/>
                  <a:moveTo>
                    <a:pt x="107" y="262"/>
                  </a:moveTo>
                  <a:cubicBezTo>
                    <a:pt x="99" y="262"/>
                    <a:pt x="92" y="263"/>
                    <a:pt x="84" y="265"/>
                  </a:cubicBezTo>
                  <a:cubicBezTo>
                    <a:pt x="59" y="272"/>
                    <a:pt x="38" y="291"/>
                    <a:pt x="29" y="316"/>
                  </a:cubicBezTo>
                  <a:cubicBezTo>
                    <a:pt x="26" y="325"/>
                    <a:pt x="24" y="335"/>
                    <a:pt x="24" y="345"/>
                  </a:cubicBezTo>
                  <a:cubicBezTo>
                    <a:pt x="24" y="390"/>
                    <a:pt x="61" y="427"/>
                    <a:pt x="107" y="427"/>
                  </a:cubicBezTo>
                  <a:cubicBezTo>
                    <a:pt x="262" y="427"/>
                    <a:pt x="262" y="427"/>
                    <a:pt x="262" y="427"/>
                  </a:cubicBezTo>
                  <a:cubicBezTo>
                    <a:pt x="262" y="531"/>
                    <a:pt x="262" y="531"/>
                    <a:pt x="262" y="531"/>
                  </a:cubicBezTo>
                  <a:cubicBezTo>
                    <a:pt x="262" y="538"/>
                    <a:pt x="263" y="546"/>
                    <a:pt x="265" y="553"/>
                  </a:cubicBezTo>
                  <a:cubicBezTo>
                    <a:pt x="272" y="578"/>
                    <a:pt x="291" y="599"/>
                    <a:pt x="316" y="608"/>
                  </a:cubicBezTo>
                  <a:cubicBezTo>
                    <a:pt x="325" y="612"/>
                    <a:pt x="335" y="614"/>
                    <a:pt x="345" y="614"/>
                  </a:cubicBezTo>
                  <a:cubicBezTo>
                    <a:pt x="391" y="614"/>
                    <a:pt x="428" y="576"/>
                    <a:pt x="428" y="531"/>
                  </a:cubicBezTo>
                  <a:cubicBezTo>
                    <a:pt x="428" y="375"/>
                    <a:pt x="428" y="375"/>
                    <a:pt x="428" y="375"/>
                  </a:cubicBezTo>
                  <a:cubicBezTo>
                    <a:pt x="531" y="375"/>
                    <a:pt x="531" y="375"/>
                    <a:pt x="531" y="375"/>
                  </a:cubicBezTo>
                  <a:cubicBezTo>
                    <a:pt x="539" y="375"/>
                    <a:pt x="546" y="374"/>
                    <a:pt x="553" y="372"/>
                  </a:cubicBezTo>
                  <a:cubicBezTo>
                    <a:pt x="579" y="365"/>
                    <a:pt x="599" y="346"/>
                    <a:pt x="609" y="321"/>
                  </a:cubicBezTo>
                  <a:cubicBezTo>
                    <a:pt x="612" y="312"/>
                    <a:pt x="614" y="302"/>
                    <a:pt x="614" y="293"/>
                  </a:cubicBezTo>
                  <a:cubicBezTo>
                    <a:pt x="614" y="247"/>
                    <a:pt x="577" y="210"/>
                    <a:pt x="531" y="210"/>
                  </a:cubicBezTo>
                  <a:cubicBezTo>
                    <a:pt x="375" y="210"/>
                    <a:pt x="375" y="210"/>
                    <a:pt x="375" y="210"/>
                  </a:cubicBezTo>
                  <a:cubicBezTo>
                    <a:pt x="375" y="106"/>
                    <a:pt x="375" y="106"/>
                    <a:pt x="375" y="106"/>
                  </a:cubicBezTo>
                  <a:cubicBezTo>
                    <a:pt x="375" y="99"/>
                    <a:pt x="374" y="91"/>
                    <a:pt x="373" y="84"/>
                  </a:cubicBezTo>
                  <a:cubicBezTo>
                    <a:pt x="365" y="59"/>
                    <a:pt x="346" y="38"/>
                    <a:pt x="322" y="29"/>
                  </a:cubicBezTo>
                  <a:cubicBezTo>
                    <a:pt x="312" y="25"/>
                    <a:pt x="303" y="24"/>
                    <a:pt x="293" y="24"/>
                  </a:cubicBezTo>
                  <a:cubicBezTo>
                    <a:pt x="247" y="24"/>
                    <a:pt x="210" y="61"/>
                    <a:pt x="210" y="106"/>
                  </a:cubicBezTo>
                  <a:cubicBezTo>
                    <a:pt x="210" y="262"/>
                    <a:pt x="210" y="262"/>
                    <a:pt x="210" y="262"/>
                  </a:cubicBezTo>
                  <a:lnTo>
                    <a:pt x="107" y="2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C3F982BF-6D35-4646-BEFF-6199E8808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614"/>
              <a:ext cx="291" cy="289"/>
            </a:xfrm>
            <a:custGeom>
              <a:avLst/>
              <a:gdLst>
                <a:gd name="T0" fmla="*/ 252 w 463"/>
                <a:gd name="T1" fmla="*/ 462 h 462"/>
                <a:gd name="T2" fmla="*/ 229 w 463"/>
                <a:gd name="T3" fmla="*/ 458 h 462"/>
                <a:gd name="T4" fmla="*/ 190 w 463"/>
                <a:gd name="T5" fmla="*/ 415 h 462"/>
                <a:gd name="T6" fmla="*/ 187 w 463"/>
                <a:gd name="T7" fmla="*/ 398 h 462"/>
                <a:gd name="T8" fmla="*/ 187 w 463"/>
                <a:gd name="T9" fmla="*/ 316 h 462"/>
                <a:gd name="T10" fmla="*/ 65 w 463"/>
                <a:gd name="T11" fmla="*/ 316 h 462"/>
                <a:gd name="T12" fmla="*/ 0 w 463"/>
                <a:gd name="T13" fmla="*/ 252 h 462"/>
                <a:gd name="T14" fmla="*/ 4 w 463"/>
                <a:gd name="T15" fmla="*/ 229 h 462"/>
                <a:gd name="T16" fmla="*/ 48 w 463"/>
                <a:gd name="T17" fmla="*/ 189 h 462"/>
                <a:gd name="T18" fmla="*/ 65 w 463"/>
                <a:gd name="T19" fmla="*/ 187 h 462"/>
                <a:gd name="T20" fmla="*/ 146 w 463"/>
                <a:gd name="T21" fmla="*/ 187 h 462"/>
                <a:gd name="T22" fmla="*/ 146 w 463"/>
                <a:gd name="T23" fmla="*/ 65 h 462"/>
                <a:gd name="T24" fmla="*/ 211 w 463"/>
                <a:gd name="T25" fmla="*/ 0 h 462"/>
                <a:gd name="T26" fmla="*/ 234 w 463"/>
                <a:gd name="T27" fmla="*/ 4 h 462"/>
                <a:gd name="T28" fmla="*/ 273 w 463"/>
                <a:gd name="T29" fmla="*/ 47 h 462"/>
                <a:gd name="T30" fmla="*/ 276 w 463"/>
                <a:gd name="T31" fmla="*/ 65 h 462"/>
                <a:gd name="T32" fmla="*/ 276 w 463"/>
                <a:gd name="T33" fmla="*/ 146 h 462"/>
                <a:gd name="T34" fmla="*/ 398 w 463"/>
                <a:gd name="T35" fmla="*/ 146 h 462"/>
                <a:gd name="T36" fmla="*/ 463 w 463"/>
                <a:gd name="T37" fmla="*/ 211 h 462"/>
                <a:gd name="T38" fmla="*/ 459 w 463"/>
                <a:gd name="T39" fmla="*/ 233 h 462"/>
                <a:gd name="T40" fmla="*/ 415 w 463"/>
                <a:gd name="T41" fmla="*/ 273 h 462"/>
                <a:gd name="T42" fmla="*/ 398 w 463"/>
                <a:gd name="T43" fmla="*/ 275 h 462"/>
                <a:gd name="T44" fmla="*/ 317 w 463"/>
                <a:gd name="T45" fmla="*/ 275 h 462"/>
                <a:gd name="T46" fmla="*/ 317 w 463"/>
                <a:gd name="T47" fmla="*/ 398 h 462"/>
                <a:gd name="T48" fmla="*/ 252 w 463"/>
                <a:gd name="T49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3" h="462">
                  <a:moveTo>
                    <a:pt x="252" y="462"/>
                  </a:moveTo>
                  <a:cubicBezTo>
                    <a:pt x="244" y="462"/>
                    <a:pt x="237" y="461"/>
                    <a:pt x="229" y="458"/>
                  </a:cubicBezTo>
                  <a:cubicBezTo>
                    <a:pt x="210" y="451"/>
                    <a:pt x="195" y="435"/>
                    <a:pt x="190" y="415"/>
                  </a:cubicBezTo>
                  <a:cubicBezTo>
                    <a:pt x="188" y="409"/>
                    <a:pt x="187" y="403"/>
                    <a:pt x="187" y="398"/>
                  </a:cubicBezTo>
                  <a:cubicBezTo>
                    <a:pt x="187" y="316"/>
                    <a:pt x="187" y="316"/>
                    <a:pt x="187" y="316"/>
                  </a:cubicBezTo>
                  <a:cubicBezTo>
                    <a:pt x="65" y="316"/>
                    <a:pt x="65" y="316"/>
                    <a:pt x="65" y="316"/>
                  </a:cubicBezTo>
                  <a:cubicBezTo>
                    <a:pt x="29" y="316"/>
                    <a:pt x="0" y="287"/>
                    <a:pt x="0" y="252"/>
                  </a:cubicBezTo>
                  <a:cubicBezTo>
                    <a:pt x="0" y="244"/>
                    <a:pt x="2" y="236"/>
                    <a:pt x="4" y="229"/>
                  </a:cubicBezTo>
                  <a:cubicBezTo>
                    <a:pt x="12" y="210"/>
                    <a:pt x="28" y="195"/>
                    <a:pt x="48" y="189"/>
                  </a:cubicBezTo>
                  <a:cubicBezTo>
                    <a:pt x="53" y="188"/>
                    <a:pt x="59" y="187"/>
                    <a:pt x="65" y="187"/>
                  </a:cubicBezTo>
                  <a:cubicBezTo>
                    <a:pt x="146" y="187"/>
                    <a:pt x="146" y="187"/>
                    <a:pt x="146" y="187"/>
                  </a:cubicBezTo>
                  <a:cubicBezTo>
                    <a:pt x="146" y="65"/>
                    <a:pt x="146" y="65"/>
                    <a:pt x="146" y="65"/>
                  </a:cubicBezTo>
                  <a:cubicBezTo>
                    <a:pt x="146" y="29"/>
                    <a:pt x="175" y="0"/>
                    <a:pt x="211" y="0"/>
                  </a:cubicBezTo>
                  <a:cubicBezTo>
                    <a:pt x="219" y="0"/>
                    <a:pt x="226" y="1"/>
                    <a:pt x="234" y="4"/>
                  </a:cubicBezTo>
                  <a:cubicBezTo>
                    <a:pt x="253" y="11"/>
                    <a:pt x="268" y="27"/>
                    <a:pt x="273" y="47"/>
                  </a:cubicBezTo>
                  <a:cubicBezTo>
                    <a:pt x="275" y="53"/>
                    <a:pt x="276" y="59"/>
                    <a:pt x="276" y="65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398" y="146"/>
                    <a:pt x="398" y="146"/>
                    <a:pt x="398" y="146"/>
                  </a:cubicBezTo>
                  <a:cubicBezTo>
                    <a:pt x="434" y="146"/>
                    <a:pt x="463" y="175"/>
                    <a:pt x="463" y="211"/>
                  </a:cubicBezTo>
                  <a:cubicBezTo>
                    <a:pt x="463" y="218"/>
                    <a:pt x="461" y="226"/>
                    <a:pt x="459" y="233"/>
                  </a:cubicBezTo>
                  <a:cubicBezTo>
                    <a:pt x="451" y="253"/>
                    <a:pt x="435" y="267"/>
                    <a:pt x="415" y="273"/>
                  </a:cubicBezTo>
                  <a:cubicBezTo>
                    <a:pt x="410" y="275"/>
                    <a:pt x="404" y="275"/>
                    <a:pt x="39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7" y="398"/>
                    <a:pt x="317" y="398"/>
                    <a:pt x="317" y="398"/>
                  </a:cubicBezTo>
                  <a:cubicBezTo>
                    <a:pt x="317" y="433"/>
                    <a:pt x="288" y="462"/>
                    <a:pt x="252" y="4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060A27C0-9FF2-46FE-A8B1-F7466A9A2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2628"/>
              <a:ext cx="297" cy="311"/>
            </a:xfrm>
            <a:custGeom>
              <a:avLst/>
              <a:gdLst>
                <a:gd name="T0" fmla="*/ 258 w 474"/>
                <a:gd name="T1" fmla="*/ 497 h 497"/>
                <a:gd name="T2" fmla="*/ 235 w 474"/>
                <a:gd name="T3" fmla="*/ 493 h 497"/>
                <a:gd name="T4" fmla="*/ 194 w 474"/>
                <a:gd name="T5" fmla="*/ 446 h 497"/>
                <a:gd name="T6" fmla="*/ 192 w 474"/>
                <a:gd name="T7" fmla="*/ 428 h 497"/>
                <a:gd name="T8" fmla="*/ 192 w 474"/>
                <a:gd name="T9" fmla="*/ 340 h 497"/>
                <a:gd name="T10" fmla="*/ 67 w 474"/>
                <a:gd name="T11" fmla="*/ 340 h 497"/>
                <a:gd name="T12" fmla="*/ 0 w 474"/>
                <a:gd name="T13" fmla="*/ 271 h 497"/>
                <a:gd name="T14" fmla="*/ 5 w 474"/>
                <a:gd name="T15" fmla="*/ 246 h 497"/>
                <a:gd name="T16" fmla="*/ 49 w 474"/>
                <a:gd name="T17" fmla="*/ 204 h 497"/>
                <a:gd name="T18" fmla="*/ 67 w 474"/>
                <a:gd name="T19" fmla="*/ 201 h 497"/>
                <a:gd name="T20" fmla="*/ 150 w 474"/>
                <a:gd name="T21" fmla="*/ 201 h 497"/>
                <a:gd name="T22" fmla="*/ 150 w 474"/>
                <a:gd name="T23" fmla="*/ 70 h 497"/>
                <a:gd name="T24" fmla="*/ 216 w 474"/>
                <a:gd name="T25" fmla="*/ 0 h 497"/>
                <a:gd name="T26" fmla="*/ 240 w 474"/>
                <a:gd name="T27" fmla="*/ 4 h 497"/>
                <a:gd name="T28" fmla="*/ 280 w 474"/>
                <a:gd name="T29" fmla="*/ 51 h 497"/>
                <a:gd name="T30" fmla="*/ 283 w 474"/>
                <a:gd name="T31" fmla="*/ 70 h 497"/>
                <a:gd name="T32" fmla="*/ 283 w 474"/>
                <a:gd name="T33" fmla="*/ 157 h 497"/>
                <a:gd name="T34" fmla="*/ 408 w 474"/>
                <a:gd name="T35" fmla="*/ 157 h 497"/>
                <a:gd name="T36" fmla="*/ 474 w 474"/>
                <a:gd name="T37" fmla="*/ 227 h 497"/>
                <a:gd name="T38" fmla="*/ 470 w 474"/>
                <a:gd name="T39" fmla="*/ 251 h 497"/>
                <a:gd name="T40" fmla="*/ 426 w 474"/>
                <a:gd name="T41" fmla="*/ 294 h 497"/>
                <a:gd name="T42" fmla="*/ 408 w 474"/>
                <a:gd name="T43" fmla="*/ 296 h 497"/>
                <a:gd name="T44" fmla="*/ 325 w 474"/>
                <a:gd name="T45" fmla="*/ 296 h 497"/>
                <a:gd name="T46" fmla="*/ 325 w 474"/>
                <a:gd name="T47" fmla="*/ 428 h 497"/>
                <a:gd name="T48" fmla="*/ 258 w 474"/>
                <a:gd name="T49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4" h="497">
                  <a:moveTo>
                    <a:pt x="258" y="497"/>
                  </a:moveTo>
                  <a:cubicBezTo>
                    <a:pt x="250" y="497"/>
                    <a:pt x="243" y="496"/>
                    <a:pt x="235" y="493"/>
                  </a:cubicBezTo>
                  <a:cubicBezTo>
                    <a:pt x="215" y="485"/>
                    <a:pt x="200" y="468"/>
                    <a:pt x="194" y="446"/>
                  </a:cubicBezTo>
                  <a:cubicBezTo>
                    <a:pt x="193" y="440"/>
                    <a:pt x="192" y="434"/>
                    <a:pt x="192" y="428"/>
                  </a:cubicBezTo>
                  <a:cubicBezTo>
                    <a:pt x="192" y="340"/>
                    <a:pt x="192" y="340"/>
                    <a:pt x="192" y="340"/>
                  </a:cubicBezTo>
                  <a:cubicBezTo>
                    <a:pt x="67" y="340"/>
                    <a:pt x="67" y="340"/>
                    <a:pt x="67" y="340"/>
                  </a:cubicBezTo>
                  <a:cubicBezTo>
                    <a:pt x="30" y="340"/>
                    <a:pt x="0" y="309"/>
                    <a:pt x="0" y="271"/>
                  </a:cubicBezTo>
                  <a:cubicBezTo>
                    <a:pt x="0" y="262"/>
                    <a:pt x="2" y="254"/>
                    <a:pt x="5" y="246"/>
                  </a:cubicBezTo>
                  <a:cubicBezTo>
                    <a:pt x="12" y="226"/>
                    <a:pt x="29" y="210"/>
                    <a:pt x="49" y="204"/>
                  </a:cubicBezTo>
                  <a:cubicBezTo>
                    <a:pt x="55" y="202"/>
                    <a:pt x="61" y="201"/>
                    <a:pt x="67" y="201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0" y="31"/>
                    <a:pt x="180" y="0"/>
                    <a:pt x="216" y="0"/>
                  </a:cubicBezTo>
                  <a:cubicBezTo>
                    <a:pt x="224" y="0"/>
                    <a:pt x="232" y="1"/>
                    <a:pt x="240" y="4"/>
                  </a:cubicBezTo>
                  <a:cubicBezTo>
                    <a:pt x="259" y="12"/>
                    <a:pt x="275" y="30"/>
                    <a:pt x="280" y="51"/>
                  </a:cubicBezTo>
                  <a:cubicBezTo>
                    <a:pt x="282" y="57"/>
                    <a:pt x="283" y="63"/>
                    <a:pt x="283" y="70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408" y="157"/>
                    <a:pt x="408" y="157"/>
                    <a:pt x="408" y="157"/>
                  </a:cubicBezTo>
                  <a:cubicBezTo>
                    <a:pt x="445" y="157"/>
                    <a:pt x="474" y="188"/>
                    <a:pt x="474" y="227"/>
                  </a:cubicBezTo>
                  <a:cubicBezTo>
                    <a:pt x="474" y="235"/>
                    <a:pt x="473" y="243"/>
                    <a:pt x="470" y="251"/>
                  </a:cubicBezTo>
                  <a:cubicBezTo>
                    <a:pt x="463" y="272"/>
                    <a:pt x="446" y="288"/>
                    <a:pt x="426" y="294"/>
                  </a:cubicBezTo>
                  <a:cubicBezTo>
                    <a:pt x="420" y="295"/>
                    <a:pt x="414" y="296"/>
                    <a:pt x="408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5" y="428"/>
                    <a:pt x="325" y="428"/>
                    <a:pt x="325" y="428"/>
                  </a:cubicBezTo>
                  <a:cubicBezTo>
                    <a:pt x="325" y="466"/>
                    <a:pt x="295" y="497"/>
                    <a:pt x="258" y="4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A1B28AE0-7C9F-4A1C-8306-51126FB5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3" y="1593"/>
              <a:ext cx="223" cy="225"/>
            </a:xfrm>
            <a:custGeom>
              <a:avLst/>
              <a:gdLst>
                <a:gd name="T0" fmla="*/ 193 w 355"/>
                <a:gd name="T1" fmla="*/ 359 h 359"/>
                <a:gd name="T2" fmla="*/ 176 w 355"/>
                <a:gd name="T3" fmla="*/ 356 h 359"/>
                <a:gd name="T4" fmla="*/ 145 w 355"/>
                <a:gd name="T5" fmla="*/ 322 h 359"/>
                <a:gd name="T6" fmla="*/ 143 w 355"/>
                <a:gd name="T7" fmla="*/ 309 h 359"/>
                <a:gd name="T8" fmla="*/ 143 w 355"/>
                <a:gd name="T9" fmla="*/ 245 h 359"/>
                <a:gd name="T10" fmla="*/ 50 w 355"/>
                <a:gd name="T11" fmla="*/ 245 h 359"/>
                <a:gd name="T12" fmla="*/ 0 w 355"/>
                <a:gd name="T13" fmla="*/ 195 h 359"/>
                <a:gd name="T14" fmla="*/ 3 w 355"/>
                <a:gd name="T15" fmla="*/ 178 h 359"/>
                <a:gd name="T16" fmla="*/ 36 w 355"/>
                <a:gd name="T17" fmla="*/ 147 h 359"/>
                <a:gd name="T18" fmla="*/ 50 w 355"/>
                <a:gd name="T19" fmla="*/ 145 h 359"/>
                <a:gd name="T20" fmla="*/ 112 w 355"/>
                <a:gd name="T21" fmla="*/ 145 h 359"/>
                <a:gd name="T22" fmla="*/ 112 w 355"/>
                <a:gd name="T23" fmla="*/ 50 h 359"/>
                <a:gd name="T24" fmla="*/ 162 w 355"/>
                <a:gd name="T25" fmla="*/ 0 h 359"/>
                <a:gd name="T26" fmla="*/ 179 w 355"/>
                <a:gd name="T27" fmla="*/ 3 h 359"/>
                <a:gd name="T28" fmla="*/ 210 w 355"/>
                <a:gd name="T29" fmla="*/ 37 h 359"/>
                <a:gd name="T30" fmla="*/ 211 w 355"/>
                <a:gd name="T31" fmla="*/ 50 h 359"/>
                <a:gd name="T32" fmla="*/ 211 w 355"/>
                <a:gd name="T33" fmla="*/ 113 h 359"/>
                <a:gd name="T34" fmla="*/ 305 w 355"/>
                <a:gd name="T35" fmla="*/ 113 h 359"/>
                <a:gd name="T36" fmla="*/ 355 w 355"/>
                <a:gd name="T37" fmla="*/ 164 h 359"/>
                <a:gd name="T38" fmla="*/ 352 w 355"/>
                <a:gd name="T39" fmla="*/ 181 h 359"/>
                <a:gd name="T40" fmla="*/ 318 w 355"/>
                <a:gd name="T41" fmla="*/ 212 h 359"/>
                <a:gd name="T42" fmla="*/ 305 w 355"/>
                <a:gd name="T43" fmla="*/ 214 h 359"/>
                <a:gd name="T44" fmla="*/ 243 w 355"/>
                <a:gd name="T45" fmla="*/ 214 h 359"/>
                <a:gd name="T46" fmla="*/ 243 w 355"/>
                <a:gd name="T47" fmla="*/ 309 h 359"/>
                <a:gd name="T48" fmla="*/ 193 w 355"/>
                <a:gd name="T4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9">
                  <a:moveTo>
                    <a:pt x="193" y="359"/>
                  </a:moveTo>
                  <a:cubicBezTo>
                    <a:pt x="187" y="359"/>
                    <a:pt x="181" y="358"/>
                    <a:pt x="176" y="356"/>
                  </a:cubicBezTo>
                  <a:cubicBezTo>
                    <a:pt x="161" y="350"/>
                    <a:pt x="149" y="337"/>
                    <a:pt x="145" y="322"/>
                  </a:cubicBezTo>
                  <a:cubicBezTo>
                    <a:pt x="144" y="318"/>
                    <a:pt x="143" y="313"/>
                    <a:pt x="143" y="309"/>
                  </a:cubicBezTo>
                  <a:cubicBezTo>
                    <a:pt x="143" y="245"/>
                    <a:pt x="143" y="245"/>
                    <a:pt x="143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22" y="245"/>
                    <a:pt x="0" y="223"/>
                    <a:pt x="0" y="195"/>
                  </a:cubicBezTo>
                  <a:cubicBezTo>
                    <a:pt x="0" y="189"/>
                    <a:pt x="1" y="183"/>
                    <a:pt x="3" y="178"/>
                  </a:cubicBezTo>
                  <a:cubicBezTo>
                    <a:pt x="9" y="163"/>
                    <a:pt x="21" y="151"/>
                    <a:pt x="36" y="147"/>
                  </a:cubicBezTo>
                  <a:cubicBezTo>
                    <a:pt x="41" y="146"/>
                    <a:pt x="45" y="145"/>
                    <a:pt x="50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2" y="22"/>
                    <a:pt x="134" y="0"/>
                    <a:pt x="162" y="0"/>
                  </a:cubicBezTo>
                  <a:cubicBezTo>
                    <a:pt x="168" y="0"/>
                    <a:pt x="174" y="1"/>
                    <a:pt x="179" y="3"/>
                  </a:cubicBezTo>
                  <a:cubicBezTo>
                    <a:pt x="194" y="9"/>
                    <a:pt x="205" y="21"/>
                    <a:pt x="210" y="37"/>
                  </a:cubicBezTo>
                  <a:cubicBezTo>
                    <a:pt x="211" y="41"/>
                    <a:pt x="211" y="46"/>
                    <a:pt x="211" y="50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305" y="113"/>
                    <a:pt x="305" y="113"/>
                    <a:pt x="305" y="113"/>
                  </a:cubicBezTo>
                  <a:cubicBezTo>
                    <a:pt x="332" y="113"/>
                    <a:pt x="355" y="136"/>
                    <a:pt x="355" y="164"/>
                  </a:cubicBezTo>
                  <a:cubicBezTo>
                    <a:pt x="355" y="170"/>
                    <a:pt x="354" y="175"/>
                    <a:pt x="352" y="181"/>
                  </a:cubicBezTo>
                  <a:cubicBezTo>
                    <a:pt x="346" y="196"/>
                    <a:pt x="334" y="208"/>
                    <a:pt x="318" y="212"/>
                  </a:cubicBezTo>
                  <a:cubicBezTo>
                    <a:pt x="314" y="213"/>
                    <a:pt x="310" y="214"/>
                    <a:pt x="305" y="214"/>
                  </a:cubicBezTo>
                  <a:cubicBezTo>
                    <a:pt x="243" y="214"/>
                    <a:pt x="243" y="214"/>
                    <a:pt x="243" y="214"/>
                  </a:cubicBezTo>
                  <a:cubicBezTo>
                    <a:pt x="243" y="309"/>
                    <a:pt x="243" y="309"/>
                    <a:pt x="243" y="309"/>
                  </a:cubicBezTo>
                  <a:cubicBezTo>
                    <a:pt x="243" y="336"/>
                    <a:pt x="220" y="359"/>
                    <a:pt x="193" y="359"/>
                  </a:cubicBezTo>
                </a:path>
              </a:pathLst>
            </a:custGeom>
            <a:solidFill>
              <a:srgbClr val="95A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1577027F-58DF-4A4D-9F80-70130E521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" y="1456"/>
              <a:ext cx="126" cy="120"/>
            </a:xfrm>
            <a:custGeom>
              <a:avLst/>
              <a:gdLst>
                <a:gd name="T0" fmla="*/ 110 w 201"/>
                <a:gd name="T1" fmla="*/ 191 h 191"/>
                <a:gd name="T2" fmla="*/ 100 w 201"/>
                <a:gd name="T3" fmla="*/ 189 h 191"/>
                <a:gd name="T4" fmla="*/ 83 w 201"/>
                <a:gd name="T5" fmla="*/ 171 h 191"/>
                <a:gd name="T6" fmla="*/ 82 w 201"/>
                <a:gd name="T7" fmla="*/ 164 h 191"/>
                <a:gd name="T8" fmla="*/ 82 w 201"/>
                <a:gd name="T9" fmla="*/ 131 h 191"/>
                <a:gd name="T10" fmla="*/ 29 w 201"/>
                <a:gd name="T11" fmla="*/ 131 h 191"/>
                <a:gd name="T12" fmla="*/ 0 w 201"/>
                <a:gd name="T13" fmla="*/ 104 h 191"/>
                <a:gd name="T14" fmla="*/ 2 w 201"/>
                <a:gd name="T15" fmla="*/ 95 h 191"/>
                <a:gd name="T16" fmla="*/ 21 w 201"/>
                <a:gd name="T17" fmla="*/ 78 h 191"/>
                <a:gd name="T18" fmla="*/ 29 w 201"/>
                <a:gd name="T19" fmla="*/ 77 h 191"/>
                <a:gd name="T20" fmla="*/ 64 w 201"/>
                <a:gd name="T21" fmla="*/ 77 h 191"/>
                <a:gd name="T22" fmla="*/ 64 w 201"/>
                <a:gd name="T23" fmla="*/ 27 h 191"/>
                <a:gd name="T24" fmla="*/ 92 w 201"/>
                <a:gd name="T25" fmla="*/ 0 h 191"/>
                <a:gd name="T26" fmla="*/ 102 w 201"/>
                <a:gd name="T27" fmla="*/ 2 h 191"/>
                <a:gd name="T28" fmla="*/ 119 w 201"/>
                <a:gd name="T29" fmla="*/ 20 h 191"/>
                <a:gd name="T30" fmla="*/ 120 w 201"/>
                <a:gd name="T31" fmla="*/ 27 h 191"/>
                <a:gd name="T32" fmla="*/ 120 w 201"/>
                <a:gd name="T33" fmla="*/ 60 h 191"/>
                <a:gd name="T34" fmla="*/ 173 w 201"/>
                <a:gd name="T35" fmla="*/ 60 h 191"/>
                <a:gd name="T36" fmla="*/ 201 w 201"/>
                <a:gd name="T37" fmla="*/ 87 h 191"/>
                <a:gd name="T38" fmla="*/ 200 w 201"/>
                <a:gd name="T39" fmla="*/ 96 h 191"/>
                <a:gd name="T40" fmla="*/ 181 w 201"/>
                <a:gd name="T41" fmla="*/ 113 h 191"/>
                <a:gd name="T42" fmla="*/ 173 w 201"/>
                <a:gd name="T43" fmla="*/ 114 h 191"/>
                <a:gd name="T44" fmla="*/ 138 w 201"/>
                <a:gd name="T45" fmla="*/ 114 h 191"/>
                <a:gd name="T46" fmla="*/ 138 w 201"/>
                <a:gd name="T47" fmla="*/ 164 h 191"/>
                <a:gd name="T48" fmla="*/ 110 w 201"/>
                <a:gd name="T4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1" h="191">
                  <a:moveTo>
                    <a:pt x="110" y="191"/>
                  </a:moveTo>
                  <a:cubicBezTo>
                    <a:pt x="106" y="191"/>
                    <a:pt x="103" y="191"/>
                    <a:pt x="100" y="189"/>
                  </a:cubicBezTo>
                  <a:cubicBezTo>
                    <a:pt x="91" y="186"/>
                    <a:pt x="85" y="180"/>
                    <a:pt x="83" y="171"/>
                  </a:cubicBezTo>
                  <a:cubicBezTo>
                    <a:pt x="82" y="169"/>
                    <a:pt x="82" y="167"/>
                    <a:pt x="82" y="164"/>
                  </a:cubicBezTo>
                  <a:cubicBezTo>
                    <a:pt x="82" y="131"/>
                    <a:pt x="82" y="131"/>
                    <a:pt x="82" y="131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13" y="131"/>
                    <a:pt x="0" y="119"/>
                    <a:pt x="0" y="104"/>
                  </a:cubicBezTo>
                  <a:cubicBezTo>
                    <a:pt x="0" y="101"/>
                    <a:pt x="1" y="98"/>
                    <a:pt x="2" y="95"/>
                  </a:cubicBezTo>
                  <a:cubicBezTo>
                    <a:pt x="5" y="87"/>
                    <a:pt x="12" y="80"/>
                    <a:pt x="21" y="78"/>
                  </a:cubicBezTo>
                  <a:cubicBezTo>
                    <a:pt x="23" y="78"/>
                    <a:pt x="26" y="77"/>
                    <a:pt x="29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12"/>
                    <a:pt x="76" y="0"/>
                    <a:pt x="92" y="0"/>
                  </a:cubicBezTo>
                  <a:cubicBezTo>
                    <a:pt x="95" y="0"/>
                    <a:pt x="99" y="1"/>
                    <a:pt x="102" y="2"/>
                  </a:cubicBezTo>
                  <a:cubicBezTo>
                    <a:pt x="110" y="5"/>
                    <a:pt x="117" y="11"/>
                    <a:pt x="119" y="20"/>
                  </a:cubicBezTo>
                  <a:cubicBezTo>
                    <a:pt x="120" y="22"/>
                    <a:pt x="120" y="24"/>
                    <a:pt x="120" y="27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73" y="60"/>
                    <a:pt x="173" y="60"/>
                    <a:pt x="173" y="60"/>
                  </a:cubicBezTo>
                  <a:cubicBezTo>
                    <a:pt x="189" y="60"/>
                    <a:pt x="201" y="72"/>
                    <a:pt x="201" y="87"/>
                  </a:cubicBezTo>
                  <a:cubicBezTo>
                    <a:pt x="201" y="90"/>
                    <a:pt x="201" y="93"/>
                    <a:pt x="200" y="96"/>
                  </a:cubicBezTo>
                  <a:cubicBezTo>
                    <a:pt x="196" y="104"/>
                    <a:pt x="189" y="111"/>
                    <a:pt x="181" y="113"/>
                  </a:cubicBezTo>
                  <a:cubicBezTo>
                    <a:pt x="178" y="113"/>
                    <a:pt x="176" y="114"/>
                    <a:pt x="173" y="114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8" y="164"/>
                    <a:pt x="138" y="164"/>
                    <a:pt x="138" y="164"/>
                  </a:cubicBezTo>
                  <a:cubicBezTo>
                    <a:pt x="138" y="179"/>
                    <a:pt x="125" y="191"/>
                    <a:pt x="110" y="1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6A585167-CF37-48CD-8944-70256A35F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6" y="994"/>
              <a:ext cx="346" cy="330"/>
            </a:xfrm>
            <a:custGeom>
              <a:avLst/>
              <a:gdLst>
                <a:gd name="T0" fmla="*/ 298 w 552"/>
                <a:gd name="T1" fmla="*/ 528 h 528"/>
                <a:gd name="T2" fmla="*/ 265 w 552"/>
                <a:gd name="T3" fmla="*/ 522 h 528"/>
                <a:gd name="T4" fmla="*/ 206 w 552"/>
                <a:gd name="T5" fmla="*/ 460 h 528"/>
                <a:gd name="T6" fmla="*/ 202 w 552"/>
                <a:gd name="T7" fmla="*/ 435 h 528"/>
                <a:gd name="T8" fmla="*/ 202 w 552"/>
                <a:gd name="T9" fmla="*/ 378 h 528"/>
                <a:gd name="T10" fmla="*/ 96 w 552"/>
                <a:gd name="T11" fmla="*/ 378 h 528"/>
                <a:gd name="T12" fmla="*/ 0 w 552"/>
                <a:gd name="T13" fmla="*/ 285 h 528"/>
                <a:gd name="T14" fmla="*/ 6 w 552"/>
                <a:gd name="T15" fmla="*/ 252 h 528"/>
                <a:gd name="T16" fmla="*/ 71 w 552"/>
                <a:gd name="T17" fmla="*/ 195 h 528"/>
                <a:gd name="T18" fmla="*/ 96 w 552"/>
                <a:gd name="T19" fmla="*/ 192 h 528"/>
                <a:gd name="T20" fmla="*/ 158 w 552"/>
                <a:gd name="T21" fmla="*/ 192 h 528"/>
                <a:gd name="T22" fmla="*/ 158 w 552"/>
                <a:gd name="T23" fmla="*/ 93 h 528"/>
                <a:gd name="T24" fmla="*/ 254 w 552"/>
                <a:gd name="T25" fmla="*/ 0 h 528"/>
                <a:gd name="T26" fmla="*/ 287 w 552"/>
                <a:gd name="T27" fmla="*/ 6 h 528"/>
                <a:gd name="T28" fmla="*/ 347 w 552"/>
                <a:gd name="T29" fmla="*/ 68 h 528"/>
                <a:gd name="T30" fmla="*/ 350 w 552"/>
                <a:gd name="T31" fmla="*/ 93 h 528"/>
                <a:gd name="T32" fmla="*/ 350 w 552"/>
                <a:gd name="T33" fmla="*/ 150 h 528"/>
                <a:gd name="T34" fmla="*/ 456 w 552"/>
                <a:gd name="T35" fmla="*/ 150 h 528"/>
                <a:gd name="T36" fmla="*/ 552 w 552"/>
                <a:gd name="T37" fmla="*/ 243 h 528"/>
                <a:gd name="T38" fmla="*/ 546 w 552"/>
                <a:gd name="T39" fmla="*/ 276 h 528"/>
                <a:gd name="T40" fmla="*/ 481 w 552"/>
                <a:gd name="T41" fmla="*/ 332 h 528"/>
                <a:gd name="T42" fmla="*/ 456 w 552"/>
                <a:gd name="T43" fmla="*/ 336 h 528"/>
                <a:gd name="T44" fmla="*/ 394 w 552"/>
                <a:gd name="T45" fmla="*/ 336 h 528"/>
                <a:gd name="T46" fmla="*/ 394 w 552"/>
                <a:gd name="T47" fmla="*/ 435 h 528"/>
                <a:gd name="T48" fmla="*/ 298 w 552"/>
                <a:gd name="T49" fmla="*/ 528 h 528"/>
                <a:gd name="T50" fmla="*/ 96 w 552"/>
                <a:gd name="T51" fmla="*/ 218 h 528"/>
                <a:gd name="T52" fmla="*/ 78 w 552"/>
                <a:gd name="T53" fmla="*/ 221 h 528"/>
                <a:gd name="T54" fmla="*/ 31 w 552"/>
                <a:gd name="T55" fmla="*/ 262 h 528"/>
                <a:gd name="T56" fmla="*/ 27 w 552"/>
                <a:gd name="T57" fmla="*/ 285 h 528"/>
                <a:gd name="T58" fmla="*/ 96 w 552"/>
                <a:gd name="T59" fmla="*/ 351 h 528"/>
                <a:gd name="T60" fmla="*/ 228 w 552"/>
                <a:gd name="T61" fmla="*/ 351 h 528"/>
                <a:gd name="T62" fmla="*/ 228 w 552"/>
                <a:gd name="T63" fmla="*/ 435 h 528"/>
                <a:gd name="T64" fmla="*/ 231 w 552"/>
                <a:gd name="T65" fmla="*/ 453 h 528"/>
                <a:gd name="T66" fmla="*/ 274 w 552"/>
                <a:gd name="T67" fmla="*/ 497 h 528"/>
                <a:gd name="T68" fmla="*/ 298 w 552"/>
                <a:gd name="T69" fmla="*/ 501 h 528"/>
                <a:gd name="T70" fmla="*/ 368 w 552"/>
                <a:gd name="T71" fmla="*/ 435 h 528"/>
                <a:gd name="T72" fmla="*/ 368 w 552"/>
                <a:gd name="T73" fmla="*/ 309 h 528"/>
                <a:gd name="T74" fmla="*/ 456 w 552"/>
                <a:gd name="T75" fmla="*/ 309 h 528"/>
                <a:gd name="T76" fmla="*/ 475 w 552"/>
                <a:gd name="T77" fmla="*/ 307 h 528"/>
                <a:gd name="T78" fmla="*/ 521 w 552"/>
                <a:gd name="T79" fmla="*/ 266 h 528"/>
                <a:gd name="T80" fmla="*/ 526 w 552"/>
                <a:gd name="T81" fmla="*/ 243 h 528"/>
                <a:gd name="T82" fmla="*/ 456 w 552"/>
                <a:gd name="T83" fmla="*/ 176 h 528"/>
                <a:gd name="T84" fmla="*/ 324 w 552"/>
                <a:gd name="T85" fmla="*/ 176 h 528"/>
                <a:gd name="T86" fmla="*/ 324 w 552"/>
                <a:gd name="T87" fmla="*/ 93 h 528"/>
                <a:gd name="T88" fmla="*/ 321 w 552"/>
                <a:gd name="T89" fmla="*/ 75 h 528"/>
                <a:gd name="T90" fmla="*/ 278 w 552"/>
                <a:gd name="T91" fmla="*/ 30 h 528"/>
                <a:gd name="T92" fmla="*/ 254 w 552"/>
                <a:gd name="T93" fmla="*/ 26 h 528"/>
                <a:gd name="T94" fmla="*/ 184 w 552"/>
                <a:gd name="T95" fmla="*/ 93 h 528"/>
                <a:gd name="T96" fmla="*/ 184 w 552"/>
                <a:gd name="T97" fmla="*/ 218 h 528"/>
                <a:gd name="T98" fmla="*/ 96 w 552"/>
                <a:gd name="T99" fmla="*/ 21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2" h="528">
                  <a:moveTo>
                    <a:pt x="298" y="528"/>
                  </a:moveTo>
                  <a:cubicBezTo>
                    <a:pt x="287" y="528"/>
                    <a:pt x="276" y="526"/>
                    <a:pt x="265" y="522"/>
                  </a:cubicBezTo>
                  <a:cubicBezTo>
                    <a:pt x="236" y="512"/>
                    <a:pt x="214" y="489"/>
                    <a:pt x="206" y="460"/>
                  </a:cubicBezTo>
                  <a:cubicBezTo>
                    <a:pt x="203" y="452"/>
                    <a:pt x="202" y="443"/>
                    <a:pt x="202" y="435"/>
                  </a:cubicBezTo>
                  <a:cubicBezTo>
                    <a:pt x="202" y="378"/>
                    <a:pt x="202" y="378"/>
                    <a:pt x="202" y="378"/>
                  </a:cubicBezTo>
                  <a:cubicBezTo>
                    <a:pt x="96" y="378"/>
                    <a:pt x="96" y="378"/>
                    <a:pt x="96" y="378"/>
                  </a:cubicBezTo>
                  <a:cubicBezTo>
                    <a:pt x="43" y="378"/>
                    <a:pt x="0" y="336"/>
                    <a:pt x="0" y="285"/>
                  </a:cubicBezTo>
                  <a:cubicBezTo>
                    <a:pt x="0" y="274"/>
                    <a:pt x="2" y="263"/>
                    <a:pt x="6" y="252"/>
                  </a:cubicBezTo>
                  <a:cubicBezTo>
                    <a:pt x="17" y="224"/>
                    <a:pt x="41" y="203"/>
                    <a:pt x="71" y="195"/>
                  </a:cubicBezTo>
                  <a:cubicBezTo>
                    <a:pt x="79" y="193"/>
                    <a:pt x="88" y="192"/>
                    <a:pt x="96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42"/>
                    <a:pt x="201" y="0"/>
                    <a:pt x="254" y="0"/>
                  </a:cubicBezTo>
                  <a:cubicBezTo>
                    <a:pt x="265" y="0"/>
                    <a:pt x="277" y="2"/>
                    <a:pt x="287" y="6"/>
                  </a:cubicBezTo>
                  <a:cubicBezTo>
                    <a:pt x="316" y="16"/>
                    <a:pt x="338" y="39"/>
                    <a:pt x="347" y="68"/>
                  </a:cubicBezTo>
                  <a:cubicBezTo>
                    <a:pt x="349" y="76"/>
                    <a:pt x="350" y="84"/>
                    <a:pt x="350" y="93"/>
                  </a:cubicBezTo>
                  <a:cubicBezTo>
                    <a:pt x="350" y="150"/>
                    <a:pt x="350" y="150"/>
                    <a:pt x="350" y="150"/>
                  </a:cubicBezTo>
                  <a:cubicBezTo>
                    <a:pt x="456" y="150"/>
                    <a:pt x="456" y="150"/>
                    <a:pt x="456" y="150"/>
                  </a:cubicBezTo>
                  <a:cubicBezTo>
                    <a:pt x="509" y="150"/>
                    <a:pt x="552" y="192"/>
                    <a:pt x="552" y="243"/>
                  </a:cubicBezTo>
                  <a:cubicBezTo>
                    <a:pt x="552" y="254"/>
                    <a:pt x="550" y="265"/>
                    <a:pt x="546" y="276"/>
                  </a:cubicBezTo>
                  <a:cubicBezTo>
                    <a:pt x="535" y="303"/>
                    <a:pt x="511" y="325"/>
                    <a:pt x="481" y="332"/>
                  </a:cubicBezTo>
                  <a:cubicBezTo>
                    <a:pt x="473" y="335"/>
                    <a:pt x="464" y="336"/>
                    <a:pt x="456" y="336"/>
                  </a:cubicBezTo>
                  <a:cubicBezTo>
                    <a:pt x="394" y="336"/>
                    <a:pt x="394" y="336"/>
                    <a:pt x="394" y="336"/>
                  </a:cubicBezTo>
                  <a:cubicBezTo>
                    <a:pt x="394" y="435"/>
                    <a:pt x="394" y="435"/>
                    <a:pt x="394" y="435"/>
                  </a:cubicBezTo>
                  <a:cubicBezTo>
                    <a:pt x="394" y="486"/>
                    <a:pt x="351" y="528"/>
                    <a:pt x="298" y="528"/>
                  </a:cubicBezTo>
                  <a:close/>
                  <a:moveTo>
                    <a:pt x="96" y="218"/>
                  </a:moveTo>
                  <a:cubicBezTo>
                    <a:pt x="90" y="218"/>
                    <a:pt x="84" y="219"/>
                    <a:pt x="78" y="221"/>
                  </a:cubicBezTo>
                  <a:cubicBezTo>
                    <a:pt x="56" y="226"/>
                    <a:pt x="39" y="242"/>
                    <a:pt x="31" y="262"/>
                  </a:cubicBezTo>
                  <a:cubicBezTo>
                    <a:pt x="28" y="269"/>
                    <a:pt x="27" y="277"/>
                    <a:pt x="27" y="285"/>
                  </a:cubicBezTo>
                  <a:cubicBezTo>
                    <a:pt x="27" y="322"/>
                    <a:pt x="58" y="351"/>
                    <a:pt x="96" y="351"/>
                  </a:cubicBezTo>
                  <a:cubicBezTo>
                    <a:pt x="228" y="351"/>
                    <a:pt x="228" y="351"/>
                    <a:pt x="228" y="351"/>
                  </a:cubicBezTo>
                  <a:cubicBezTo>
                    <a:pt x="228" y="435"/>
                    <a:pt x="228" y="435"/>
                    <a:pt x="228" y="435"/>
                  </a:cubicBezTo>
                  <a:cubicBezTo>
                    <a:pt x="228" y="441"/>
                    <a:pt x="229" y="447"/>
                    <a:pt x="231" y="453"/>
                  </a:cubicBezTo>
                  <a:cubicBezTo>
                    <a:pt x="237" y="473"/>
                    <a:pt x="253" y="490"/>
                    <a:pt x="274" y="497"/>
                  </a:cubicBezTo>
                  <a:cubicBezTo>
                    <a:pt x="282" y="500"/>
                    <a:pt x="290" y="501"/>
                    <a:pt x="298" y="501"/>
                  </a:cubicBezTo>
                  <a:cubicBezTo>
                    <a:pt x="337" y="501"/>
                    <a:pt x="368" y="472"/>
                    <a:pt x="368" y="435"/>
                  </a:cubicBezTo>
                  <a:cubicBezTo>
                    <a:pt x="368" y="309"/>
                    <a:pt x="368" y="309"/>
                    <a:pt x="368" y="309"/>
                  </a:cubicBezTo>
                  <a:cubicBezTo>
                    <a:pt x="456" y="309"/>
                    <a:pt x="456" y="309"/>
                    <a:pt x="456" y="309"/>
                  </a:cubicBezTo>
                  <a:cubicBezTo>
                    <a:pt x="462" y="309"/>
                    <a:pt x="468" y="309"/>
                    <a:pt x="475" y="307"/>
                  </a:cubicBezTo>
                  <a:cubicBezTo>
                    <a:pt x="496" y="301"/>
                    <a:pt x="514" y="286"/>
                    <a:pt x="521" y="266"/>
                  </a:cubicBezTo>
                  <a:cubicBezTo>
                    <a:pt x="524" y="259"/>
                    <a:pt x="526" y="251"/>
                    <a:pt x="526" y="243"/>
                  </a:cubicBezTo>
                  <a:cubicBezTo>
                    <a:pt x="526" y="206"/>
                    <a:pt x="494" y="176"/>
                    <a:pt x="456" y="176"/>
                  </a:cubicBezTo>
                  <a:cubicBezTo>
                    <a:pt x="324" y="176"/>
                    <a:pt x="324" y="176"/>
                    <a:pt x="324" y="176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4" y="87"/>
                    <a:pt x="323" y="81"/>
                    <a:pt x="321" y="75"/>
                  </a:cubicBezTo>
                  <a:cubicBezTo>
                    <a:pt x="316" y="55"/>
                    <a:pt x="299" y="38"/>
                    <a:pt x="278" y="30"/>
                  </a:cubicBezTo>
                  <a:cubicBezTo>
                    <a:pt x="271" y="28"/>
                    <a:pt x="262" y="26"/>
                    <a:pt x="254" y="26"/>
                  </a:cubicBezTo>
                  <a:cubicBezTo>
                    <a:pt x="216" y="26"/>
                    <a:pt x="184" y="56"/>
                    <a:pt x="184" y="93"/>
                  </a:cubicBezTo>
                  <a:cubicBezTo>
                    <a:pt x="184" y="218"/>
                    <a:pt x="184" y="218"/>
                    <a:pt x="184" y="218"/>
                  </a:cubicBezTo>
                  <a:lnTo>
                    <a:pt x="96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3CEE208A-47E8-4B56-BF35-1E4C20C64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" y="2435"/>
              <a:ext cx="167" cy="157"/>
            </a:xfrm>
            <a:custGeom>
              <a:avLst/>
              <a:gdLst>
                <a:gd name="T0" fmla="*/ 144 w 265"/>
                <a:gd name="T1" fmla="*/ 252 h 252"/>
                <a:gd name="T2" fmla="*/ 131 w 265"/>
                <a:gd name="T3" fmla="*/ 250 h 252"/>
                <a:gd name="T4" fmla="*/ 109 w 265"/>
                <a:gd name="T5" fmla="*/ 226 h 252"/>
                <a:gd name="T6" fmla="*/ 107 w 265"/>
                <a:gd name="T7" fmla="*/ 217 h 252"/>
                <a:gd name="T8" fmla="*/ 107 w 265"/>
                <a:gd name="T9" fmla="*/ 172 h 252"/>
                <a:gd name="T10" fmla="*/ 37 w 265"/>
                <a:gd name="T11" fmla="*/ 172 h 252"/>
                <a:gd name="T12" fmla="*/ 0 w 265"/>
                <a:gd name="T13" fmla="*/ 137 h 252"/>
                <a:gd name="T14" fmla="*/ 2 w 265"/>
                <a:gd name="T15" fmla="*/ 125 h 252"/>
                <a:gd name="T16" fmla="*/ 27 w 265"/>
                <a:gd name="T17" fmla="*/ 103 h 252"/>
                <a:gd name="T18" fmla="*/ 37 w 265"/>
                <a:gd name="T19" fmla="*/ 102 h 252"/>
                <a:gd name="T20" fmla="*/ 84 w 265"/>
                <a:gd name="T21" fmla="*/ 102 h 252"/>
                <a:gd name="T22" fmla="*/ 84 w 265"/>
                <a:gd name="T23" fmla="*/ 35 h 252"/>
                <a:gd name="T24" fmla="*/ 121 w 265"/>
                <a:gd name="T25" fmla="*/ 0 h 252"/>
                <a:gd name="T26" fmla="*/ 134 w 265"/>
                <a:gd name="T27" fmla="*/ 2 h 252"/>
                <a:gd name="T28" fmla="*/ 157 w 265"/>
                <a:gd name="T29" fmla="*/ 25 h 252"/>
                <a:gd name="T30" fmla="*/ 158 w 265"/>
                <a:gd name="T31" fmla="*/ 35 h 252"/>
                <a:gd name="T32" fmla="*/ 158 w 265"/>
                <a:gd name="T33" fmla="*/ 79 h 252"/>
                <a:gd name="T34" fmla="*/ 228 w 265"/>
                <a:gd name="T35" fmla="*/ 79 h 252"/>
                <a:gd name="T36" fmla="*/ 265 w 265"/>
                <a:gd name="T37" fmla="*/ 115 h 252"/>
                <a:gd name="T38" fmla="*/ 263 w 265"/>
                <a:gd name="T39" fmla="*/ 127 h 252"/>
                <a:gd name="T40" fmla="*/ 238 w 265"/>
                <a:gd name="T41" fmla="*/ 149 h 252"/>
                <a:gd name="T42" fmla="*/ 228 w 265"/>
                <a:gd name="T43" fmla="*/ 150 h 252"/>
                <a:gd name="T44" fmla="*/ 182 w 265"/>
                <a:gd name="T45" fmla="*/ 150 h 252"/>
                <a:gd name="T46" fmla="*/ 182 w 265"/>
                <a:gd name="T47" fmla="*/ 217 h 252"/>
                <a:gd name="T48" fmla="*/ 144 w 265"/>
                <a:gd name="T4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5" h="252">
                  <a:moveTo>
                    <a:pt x="144" y="252"/>
                  </a:moveTo>
                  <a:cubicBezTo>
                    <a:pt x="140" y="252"/>
                    <a:pt x="136" y="251"/>
                    <a:pt x="131" y="250"/>
                  </a:cubicBezTo>
                  <a:cubicBezTo>
                    <a:pt x="120" y="246"/>
                    <a:pt x="112" y="237"/>
                    <a:pt x="109" y="226"/>
                  </a:cubicBezTo>
                  <a:cubicBezTo>
                    <a:pt x="108" y="223"/>
                    <a:pt x="107" y="220"/>
                    <a:pt x="107" y="217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17" y="172"/>
                    <a:pt x="0" y="156"/>
                    <a:pt x="0" y="137"/>
                  </a:cubicBezTo>
                  <a:cubicBezTo>
                    <a:pt x="0" y="133"/>
                    <a:pt x="1" y="129"/>
                    <a:pt x="2" y="125"/>
                  </a:cubicBezTo>
                  <a:cubicBezTo>
                    <a:pt x="7" y="114"/>
                    <a:pt x="16" y="106"/>
                    <a:pt x="27" y="103"/>
                  </a:cubicBezTo>
                  <a:cubicBezTo>
                    <a:pt x="30" y="102"/>
                    <a:pt x="34" y="102"/>
                    <a:pt x="37" y="102"/>
                  </a:cubicBezTo>
                  <a:cubicBezTo>
                    <a:pt x="84" y="102"/>
                    <a:pt x="84" y="102"/>
                    <a:pt x="84" y="102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4" y="15"/>
                    <a:pt x="101" y="0"/>
                    <a:pt x="121" y="0"/>
                  </a:cubicBezTo>
                  <a:cubicBezTo>
                    <a:pt x="125" y="0"/>
                    <a:pt x="130" y="0"/>
                    <a:pt x="134" y="2"/>
                  </a:cubicBezTo>
                  <a:cubicBezTo>
                    <a:pt x="145" y="6"/>
                    <a:pt x="154" y="15"/>
                    <a:pt x="157" y="25"/>
                  </a:cubicBezTo>
                  <a:cubicBezTo>
                    <a:pt x="158" y="29"/>
                    <a:pt x="158" y="32"/>
                    <a:pt x="158" y="35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49" y="79"/>
                    <a:pt x="265" y="95"/>
                    <a:pt x="265" y="115"/>
                  </a:cubicBezTo>
                  <a:cubicBezTo>
                    <a:pt x="265" y="119"/>
                    <a:pt x="265" y="123"/>
                    <a:pt x="263" y="127"/>
                  </a:cubicBezTo>
                  <a:cubicBezTo>
                    <a:pt x="259" y="137"/>
                    <a:pt x="250" y="146"/>
                    <a:pt x="238" y="149"/>
                  </a:cubicBezTo>
                  <a:cubicBezTo>
                    <a:pt x="235" y="149"/>
                    <a:pt x="232" y="150"/>
                    <a:pt x="228" y="150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82" y="217"/>
                    <a:pt x="182" y="217"/>
                    <a:pt x="182" y="217"/>
                  </a:cubicBezTo>
                  <a:cubicBezTo>
                    <a:pt x="182" y="236"/>
                    <a:pt x="165" y="252"/>
                    <a:pt x="144" y="2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3287952E-15EC-4971-95CE-28C53D209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" y="437"/>
              <a:ext cx="166" cy="157"/>
            </a:xfrm>
            <a:custGeom>
              <a:avLst/>
              <a:gdLst>
                <a:gd name="T0" fmla="*/ 144 w 265"/>
                <a:gd name="T1" fmla="*/ 251 h 251"/>
                <a:gd name="T2" fmla="*/ 131 w 265"/>
                <a:gd name="T3" fmla="*/ 249 h 251"/>
                <a:gd name="T4" fmla="*/ 109 w 265"/>
                <a:gd name="T5" fmla="*/ 225 h 251"/>
                <a:gd name="T6" fmla="*/ 107 w 265"/>
                <a:gd name="T7" fmla="*/ 216 h 251"/>
                <a:gd name="T8" fmla="*/ 107 w 265"/>
                <a:gd name="T9" fmla="*/ 172 h 251"/>
                <a:gd name="T10" fmla="*/ 37 w 265"/>
                <a:gd name="T11" fmla="*/ 172 h 251"/>
                <a:gd name="T12" fmla="*/ 0 w 265"/>
                <a:gd name="T13" fmla="*/ 137 h 251"/>
                <a:gd name="T14" fmla="*/ 3 w 265"/>
                <a:gd name="T15" fmla="*/ 124 h 251"/>
                <a:gd name="T16" fmla="*/ 28 w 265"/>
                <a:gd name="T17" fmla="*/ 103 h 251"/>
                <a:gd name="T18" fmla="*/ 37 w 265"/>
                <a:gd name="T19" fmla="*/ 101 h 251"/>
                <a:gd name="T20" fmla="*/ 84 w 265"/>
                <a:gd name="T21" fmla="*/ 101 h 251"/>
                <a:gd name="T22" fmla="*/ 84 w 265"/>
                <a:gd name="T23" fmla="*/ 35 h 251"/>
                <a:gd name="T24" fmla="*/ 121 w 265"/>
                <a:gd name="T25" fmla="*/ 0 h 251"/>
                <a:gd name="T26" fmla="*/ 134 w 265"/>
                <a:gd name="T27" fmla="*/ 2 h 251"/>
                <a:gd name="T28" fmla="*/ 157 w 265"/>
                <a:gd name="T29" fmla="*/ 25 h 251"/>
                <a:gd name="T30" fmla="*/ 158 w 265"/>
                <a:gd name="T31" fmla="*/ 35 h 251"/>
                <a:gd name="T32" fmla="*/ 158 w 265"/>
                <a:gd name="T33" fmla="*/ 79 h 251"/>
                <a:gd name="T34" fmla="*/ 228 w 265"/>
                <a:gd name="T35" fmla="*/ 79 h 251"/>
                <a:gd name="T36" fmla="*/ 265 w 265"/>
                <a:gd name="T37" fmla="*/ 114 h 251"/>
                <a:gd name="T38" fmla="*/ 263 w 265"/>
                <a:gd name="T39" fmla="*/ 127 h 251"/>
                <a:gd name="T40" fmla="*/ 238 w 265"/>
                <a:gd name="T41" fmla="*/ 148 h 251"/>
                <a:gd name="T42" fmla="*/ 228 w 265"/>
                <a:gd name="T43" fmla="*/ 149 h 251"/>
                <a:gd name="T44" fmla="*/ 181 w 265"/>
                <a:gd name="T45" fmla="*/ 149 h 251"/>
                <a:gd name="T46" fmla="*/ 181 w 265"/>
                <a:gd name="T47" fmla="*/ 216 h 251"/>
                <a:gd name="T48" fmla="*/ 144 w 265"/>
                <a:gd name="T4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5" h="251">
                  <a:moveTo>
                    <a:pt x="144" y="251"/>
                  </a:moveTo>
                  <a:cubicBezTo>
                    <a:pt x="140" y="251"/>
                    <a:pt x="136" y="250"/>
                    <a:pt x="131" y="249"/>
                  </a:cubicBezTo>
                  <a:cubicBezTo>
                    <a:pt x="120" y="245"/>
                    <a:pt x="112" y="236"/>
                    <a:pt x="109" y="225"/>
                  </a:cubicBezTo>
                  <a:cubicBezTo>
                    <a:pt x="108" y="222"/>
                    <a:pt x="107" y="219"/>
                    <a:pt x="107" y="216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17" y="172"/>
                    <a:pt x="0" y="156"/>
                    <a:pt x="0" y="137"/>
                  </a:cubicBezTo>
                  <a:cubicBezTo>
                    <a:pt x="0" y="132"/>
                    <a:pt x="1" y="128"/>
                    <a:pt x="3" y="124"/>
                  </a:cubicBezTo>
                  <a:cubicBezTo>
                    <a:pt x="7" y="114"/>
                    <a:pt x="16" y="106"/>
                    <a:pt x="28" y="103"/>
                  </a:cubicBezTo>
                  <a:cubicBezTo>
                    <a:pt x="31" y="102"/>
                    <a:pt x="34" y="101"/>
                    <a:pt x="37" y="101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4" y="15"/>
                    <a:pt x="101" y="0"/>
                    <a:pt x="121" y="0"/>
                  </a:cubicBezTo>
                  <a:cubicBezTo>
                    <a:pt x="125" y="0"/>
                    <a:pt x="130" y="0"/>
                    <a:pt x="134" y="2"/>
                  </a:cubicBezTo>
                  <a:cubicBezTo>
                    <a:pt x="145" y="6"/>
                    <a:pt x="154" y="15"/>
                    <a:pt x="157" y="25"/>
                  </a:cubicBezTo>
                  <a:cubicBezTo>
                    <a:pt x="158" y="29"/>
                    <a:pt x="158" y="32"/>
                    <a:pt x="158" y="35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48" y="79"/>
                    <a:pt x="265" y="95"/>
                    <a:pt x="265" y="114"/>
                  </a:cubicBezTo>
                  <a:cubicBezTo>
                    <a:pt x="265" y="119"/>
                    <a:pt x="264" y="123"/>
                    <a:pt x="263" y="127"/>
                  </a:cubicBezTo>
                  <a:cubicBezTo>
                    <a:pt x="258" y="137"/>
                    <a:pt x="249" y="145"/>
                    <a:pt x="238" y="148"/>
                  </a:cubicBezTo>
                  <a:cubicBezTo>
                    <a:pt x="235" y="149"/>
                    <a:pt x="231" y="149"/>
                    <a:pt x="228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181" y="235"/>
                    <a:pt x="165" y="251"/>
                    <a:pt x="144" y="251"/>
                  </a:cubicBezTo>
                </a:path>
              </a:pathLst>
            </a:custGeom>
            <a:solidFill>
              <a:srgbClr val="95A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3964C5D5-90D7-4A5F-9D8E-C8512A614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" y="2964"/>
              <a:ext cx="135" cy="128"/>
            </a:xfrm>
            <a:custGeom>
              <a:avLst/>
              <a:gdLst>
                <a:gd name="T0" fmla="*/ 118 w 216"/>
                <a:gd name="T1" fmla="*/ 205 h 205"/>
                <a:gd name="T2" fmla="*/ 107 w 216"/>
                <a:gd name="T3" fmla="*/ 203 h 205"/>
                <a:gd name="T4" fmla="*/ 89 w 216"/>
                <a:gd name="T5" fmla="*/ 184 h 205"/>
                <a:gd name="T6" fmla="*/ 88 w 216"/>
                <a:gd name="T7" fmla="*/ 176 h 205"/>
                <a:gd name="T8" fmla="*/ 88 w 216"/>
                <a:gd name="T9" fmla="*/ 140 h 205"/>
                <a:gd name="T10" fmla="*/ 31 w 216"/>
                <a:gd name="T11" fmla="*/ 140 h 205"/>
                <a:gd name="T12" fmla="*/ 0 w 216"/>
                <a:gd name="T13" fmla="*/ 111 h 205"/>
                <a:gd name="T14" fmla="*/ 2 w 216"/>
                <a:gd name="T15" fmla="*/ 101 h 205"/>
                <a:gd name="T16" fmla="*/ 23 w 216"/>
                <a:gd name="T17" fmla="*/ 84 h 205"/>
                <a:gd name="T18" fmla="*/ 31 w 216"/>
                <a:gd name="T19" fmla="*/ 83 h 205"/>
                <a:gd name="T20" fmla="*/ 69 w 216"/>
                <a:gd name="T21" fmla="*/ 83 h 205"/>
                <a:gd name="T22" fmla="*/ 69 w 216"/>
                <a:gd name="T23" fmla="*/ 29 h 205"/>
                <a:gd name="T24" fmla="*/ 99 w 216"/>
                <a:gd name="T25" fmla="*/ 0 h 205"/>
                <a:gd name="T26" fmla="*/ 109 w 216"/>
                <a:gd name="T27" fmla="*/ 2 h 205"/>
                <a:gd name="T28" fmla="*/ 128 w 216"/>
                <a:gd name="T29" fmla="*/ 21 h 205"/>
                <a:gd name="T30" fmla="*/ 129 w 216"/>
                <a:gd name="T31" fmla="*/ 29 h 205"/>
                <a:gd name="T32" fmla="*/ 129 w 216"/>
                <a:gd name="T33" fmla="*/ 65 h 205"/>
                <a:gd name="T34" fmla="*/ 186 w 216"/>
                <a:gd name="T35" fmla="*/ 65 h 205"/>
                <a:gd name="T36" fmla="*/ 216 w 216"/>
                <a:gd name="T37" fmla="*/ 93 h 205"/>
                <a:gd name="T38" fmla="*/ 214 w 216"/>
                <a:gd name="T39" fmla="*/ 103 h 205"/>
                <a:gd name="T40" fmla="*/ 194 w 216"/>
                <a:gd name="T41" fmla="*/ 121 h 205"/>
                <a:gd name="T42" fmla="*/ 186 w 216"/>
                <a:gd name="T43" fmla="*/ 122 h 205"/>
                <a:gd name="T44" fmla="*/ 148 w 216"/>
                <a:gd name="T45" fmla="*/ 122 h 205"/>
                <a:gd name="T46" fmla="*/ 148 w 216"/>
                <a:gd name="T47" fmla="*/ 176 h 205"/>
                <a:gd name="T48" fmla="*/ 118 w 216"/>
                <a:gd name="T4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" h="205">
                  <a:moveTo>
                    <a:pt x="118" y="205"/>
                  </a:moveTo>
                  <a:cubicBezTo>
                    <a:pt x="114" y="205"/>
                    <a:pt x="111" y="204"/>
                    <a:pt x="107" y="203"/>
                  </a:cubicBezTo>
                  <a:cubicBezTo>
                    <a:pt x="98" y="200"/>
                    <a:pt x="91" y="193"/>
                    <a:pt x="89" y="184"/>
                  </a:cubicBezTo>
                  <a:cubicBezTo>
                    <a:pt x="88" y="181"/>
                    <a:pt x="88" y="179"/>
                    <a:pt x="88" y="176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14" y="140"/>
                    <a:pt x="0" y="127"/>
                    <a:pt x="0" y="111"/>
                  </a:cubicBezTo>
                  <a:cubicBezTo>
                    <a:pt x="0" y="108"/>
                    <a:pt x="1" y="105"/>
                    <a:pt x="2" y="101"/>
                  </a:cubicBezTo>
                  <a:cubicBezTo>
                    <a:pt x="6" y="93"/>
                    <a:pt x="13" y="86"/>
                    <a:pt x="23" y="84"/>
                  </a:cubicBezTo>
                  <a:cubicBezTo>
                    <a:pt x="25" y="83"/>
                    <a:pt x="28" y="83"/>
                    <a:pt x="31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13"/>
                    <a:pt x="82" y="0"/>
                    <a:pt x="99" y="0"/>
                  </a:cubicBezTo>
                  <a:cubicBezTo>
                    <a:pt x="102" y="0"/>
                    <a:pt x="106" y="0"/>
                    <a:pt x="109" y="2"/>
                  </a:cubicBezTo>
                  <a:cubicBezTo>
                    <a:pt x="118" y="5"/>
                    <a:pt x="125" y="12"/>
                    <a:pt x="128" y="21"/>
                  </a:cubicBezTo>
                  <a:cubicBezTo>
                    <a:pt x="129" y="23"/>
                    <a:pt x="129" y="26"/>
                    <a:pt x="129" y="29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86" y="65"/>
                    <a:pt x="186" y="65"/>
                    <a:pt x="186" y="65"/>
                  </a:cubicBezTo>
                  <a:cubicBezTo>
                    <a:pt x="203" y="65"/>
                    <a:pt x="216" y="78"/>
                    <a:pt x="216" y="93"/>
                  </a:cubicBezTo>
                  <a:cubicBezTo>
                    <a:pt x="216" y="97"/>
                    <a:pt x="215" y="100"/>
                    <a:pt x="214" y="103"/>
                  </a:cubicBezTo>
                  <a:cubicBezTo>
                    <a:pt x="211" y="112"/>
                    <a:pt x="203" y="119"/>
                    <a:pt x="194" y="121"/>
                  </a:cubicBezTo>
                  <a:cubicBezTo>
                    <a:pt x="191" y="122"/>
                    <a:pt x="189" y="122"/>
                    <a:pt x="186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148" y="192"/>
                    <a:pt x="134" y="205"/>
                    <a:pt x="118" y="2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5A14146D-DE57-4C86-82F1-F58655E5C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" y="359"/>
              <a:ext cx="101" cy="95"/>
            </a:xfrm>
            <a:custGeom>
              <a:avLst/>
              <a:gdLst>
                <a:gd name="T0" fmla="*/ 88 w 161"/>
                <a:gd name="T1" fmla="*/ 153 h 153"/>
                <a:gd name="T2" fmla="*/ 80 w 161"/>
                <a:gd name="T3" fmla="*/ 152 h 153"/>
                <a:gd name="T4" fmla="*/ 66 w 161"/>
                <a:gd name="T5" fmla="*/ 137 h 153"/>
                <a:gd name="T6" fmla="*/ 65 w 161"/>
                <a:gd name="T7" fmla="*/ 131 h 153"/>
                <a:gd name="T8" fmla="*/ 65 w 161"/>
                <a:gd name="T9" fmla="*/ 105 h 153"/>
                <a:gd name="T10" fmla="*/ 23 w 161"/>
                <a:gd name="T11" fmla="*/ 105 h 153"/>
                <a:gd name="T12" fmla="*/ 0 w 161"/>
                <a:gd name="T13" fmla="*/ 83 h 153"/>
                <a:gd name="T14" fmla="*/ 2 w 161"/>
                <a:gd name="T15" fmla="*/ 76 h 153"/>
                <a:gd name="T16" fmla="*/ 17 w 161"/>
                <a:gd name="T17" fmla="*/ 63 h 153"/>
                <a:gd name="T18" fmla="*/ 23 w 161"/>
                <a:gd name="T19" fmla="*/ 62 h 153"/>
                <a:gd name="T20" fmla="*/ 51 w 161"/>
                <a:gd name="T21" fmla="*/ 62 h 153"/>
                <a:gd name="T22" fmla="*/ 51 w 161"/>
                <a:gd name="T23" fmla="*/ 21 h 153"/>
                <a:gd name="T24" fmla="*/ 74 w 161"/>
                <a:gd name="T25" fmla="*/ 0 h 153"/>
                <a:gd name="T26" fmla="*/ 81 w 161"/>
                <a:gd name="T27" fmla="*/ 1 h 153"/>
                <a:gd name="T28" fmla="*/ 95 w 161"/>
                <a:gd name="T29" fmla="*/ 16 h 153"/>
                <a:gd name="T30" fmla="*/ 96 w 161"/>
                <a:gd name="T31" fmla="*/ 21 h 153"/>
                <a:gd name="T32" fmla="*/ 96 w 161"/>
                <a:gd name="T33" fmla="*/ 48 h 153"/>
                <a:gd name="T34" fmla="*/ 139 w 161"/>
                <a:gd name="T35" fmla="*/ 48 h 153"/>
                <a:gd name="T36" fmla="*/ 161 w 161"/>
                <a:gd name="T37" fmla="*/ 70 h 153"/>
                <a:gd name="T38" fmla="*/ 160 w 161"/>
                <a:gd name="T39" fmla="*/ 77 h 153"/>
                <a:gd name="T40" fmla="*/ 145 w 161"/>
                <a:gd name="T41" fmla="*/ 90 h 153"/>
                <a:gd name="T42" fmla="*/ 139 w 161"/>
                <a:gd name="T43" fmla="*/ 91 h 153"/>
                <a:gd name="T44" fmla="*/ 110 w 161"/>
                <a:gd name="T45" fmla="*/ 91 h 153"/>
                <a:gd name="T46" fmla="*/ 110 w 161"/>
                <a:gd name="T47" fmla="*/ 131 h 153"/>
                <a:gd name="T48" fmla="*/ 88 w 161"/>
                <a:gd name="T4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153">
                  <a:moveTo>
                    <a:pt x="88" y="153"/>
                  </a:moveTo>
                  <a:cubicBezTo>
                    <a:pt x="85" y="153"/>
                    <a:pt x="83" y="152"/>
                    <a:pt x="80" y="152"/>
                  </a:cubicBezTo>
                  <a:cubicBezTo>
                    <a:pt x="73" y="149"/>
                    <a:pt x="68" y="144"/>
                    <a:pt x="66" y="137"/>
                  </a:cubicBezTo>
                  <a:cubicBezTo>
                    <a:pt x="66" y="135"/>
                    <a:pt x="65" y="133"/>
                    <a:pt x="65" y="131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10" y="105"/>
                    <a:pt x="0" y="95"/>
                    <a:pt x="0" y="83"/>
                  </a:cubicBezTo>
                  <a:cubicBezTo>
                    <a:pt x="0" y="81"/>
                    <a:pt x="1" y="78"/>
                    <a:pt x="2" y="76"/>
                  </a:cubicBezTo>
                  <a:cubicBezTo>
                    <a:pt x="4" y="69"/>
                    <a:pt x="10" y="64"/>
                    <a:pt x="17" y="63"/>
                  </a:cubicBezTo>
                  <a:cubicBezTo>
                    <a:pt x="19" y="62"/>
                    <a:pt x="21" y="62"/>
                    <a:pt x="23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0"/>
                    <a:pt x="61" y="0"/>
                    <a:pt x="74" y="0"/>
                  </a:cubicBezTo>
                  <a:cubicBezTo>
                    <a:pt x="76" y="0"/>
                    <a:pt x="79" y="0"/>
                    <a:pt x="81" y="1"/>
                  </a:cubicBezTo>
                  <a:cubicBezTo>
                    <a:pt x="88" y="4"/>
                    <a:pt x="93" y="9"/>
                    <a:pt x="95" y="16"/>
                  </a:cubicBezTo>
                  <a:cubicBezTo>
                    <a:pt x="96" y="18"/>
                    <a:pt x="96" y="19"/>
                    <a:pt x="96" y="21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51" y="48"/>
                    <a:pt x="161" y="58"/>
                    <a:pt x="161" y="70"/>
                  </a:cubicBezTo>
                  <a:cubicBezTo>
                    <a:pt x="161" y="72"/>
                    <a:pt x="161" y="75"/>
                    <a:pt x="160" y="77"/>
                  </a:cubicBezTo>
                  <a:cubicBezTo>
                    <a:pt x="157" y="84"/>
                    <a:pt x="152" y="88"/>
                    <a:pt x="145" y="90"/>
                  </a:cubicBezTo>
                  <a:cubicBezTo>
                    <a:pt x="143" y="91"/>
                    <a:pt x="141" y="91"/>
                    <a:pt x="139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43"/>
                    <a:pt x="100" y="153"/>
                    <a:pt x="88" y="1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9A885FC9-5531-497A-AA56-1BD1A3288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" y="1366"/>
              <a:ext cx="93" cy="89"/>
            </a:xfrm>
            <a:custGeom>
              <a:avLst/>
              <a:gdLst>
                <a:gd name="T0" fmla="*/ 81 w 149"/>
                <a:gd name="T1" fmla="*/ 141 h 141"/>
                <a:gd name="T2" fmla="*/ 74 w 149"/>
                <a:gd name="T3" fmla="*/ 140 h 141"/>
                <a:gd name="T4" fmla="*/ 61 w 149"/>
                <a:gd name="T5" fmla="*/ 127 h 141"/>
                <a:gd name="T6" fmla="*/ 60 w 149"/>
                <a:gd name="T7" fmla="*/ 122 h 141"/>
                <a:gd name="T8" fmla="*/ 60 w 149"/>
                <a:gd name="T9" fmla="*/ 97 h 141"/>
                <a:gd name="T10" fmla="*/ 21 w 149"/>
                <a:gd name="T11" fmla="*/ 97 h 141"/>
                <a:gd name="T12" fmla="*/ 0 w 149"/>
                <a:gd name="T13" fmla="*/ 77 h 141"/>
                <a:gd name="T14" fmla="*/ 2 w 149"/>
                <a:gd name="T15" fmla="*/ 70 h 141"/>
                <a:gd name="T16" fmla="*/ 16 w 149"/>
                <a:gd name="T17" fmla="*/ 58 h 141"/>
                <a:gd name="T18" fmla="*/ 21 w 149"/>
                <a:gd name="T19" fmla="*/ 57 h 141"/>
                <a:gd name="T20" fmla="*/ 47 w 149"/>
                <a:gd name="T21" fmla="*/ 57 h 141"/>
                <a:gd name="T22" fmla="*/ 47 w 149"/>
                <a:gd name="T23" fmla="*/ 20 h 141"/>
                <a:gd name="T24" fmla="*/ 68 w 149"/>
                <a:gd name="T25" fmla="*/ 0 h 141"/>
                <a:gd name="T26" fmla="*/ 75 w 149"/>
                <a:gd name="T27" fmla="*/ 1 h 141"/>
                <a:gd name="T28" fmla="*/ 88 w 149"/>
                <a:gd name="T29" fmla="*/ 15 h 141"/>
                <a:gd name="T30" fmla="*/ 89 w 149"/>
                <a:gd name="T31" fmla="*/ 20 h 141"/>
                <a:gd name="T32" fmla="*/ 89 w 149"/>
                <a:gd name="T33" fmla="*/ 45 h 141"/>
                <a:gd name="T34" fmla="*/ 128 w 149"/>
                <a:gd name="T35" fmla="*/ 45 h 141"/>
                <a:gd name="T36" fmla="*/ 149 w 149"/>
                <a:gd name="T37" fmla="*/ 64 h 141"/>
                <a:gd name="T38" fmla="*/ 148 w 149"/>
                <a:gd name="T39" fmla="*/ 71 h 141"/>
                <a:gd name="T40" fmla="*/ 134 w 149"/>
                <a:gd name="T41" fmla="*/ 83 h 141"/>
                <a:gd name="T42" fmla="*/ 128 w 149"/>
                <a:gd name="T43" fmla="*/ 84 h 141"/>
                <a:gd name="T44" fmla="*/ 102 w 149"/>
                <a:gd name="T45" fmla="*/ 84 h 141"/>
                <a:gd name="T46" fmla="*/ 102 w 149"/>
                <a:gd name="T47" fmla="*/ 122 h 141"/>
                <a:gd name="T48" fmla="*/ 81 w 149"/>
                <a:gd name="T4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1">
                  <a:moveTo>
                    <a:pt x="81" y="141"/>
                  </a:moveTo>
                  <a:cubicBezTo>
                    <a:pt x="79" y="141"/>
                    <a:pt x="76" y="141"/>
                    <a:pt x="74" y="140"/>
                  </a:cubicBezTo>
                  <a:cubicBezTo>
                    <a:pt x="68" y="138"/>
                    <a:pt x="63" y="133"/>
                    <a:pt x="61" y="127"/>
                  </a:cubicBezTo>
                  <a:cubicBezTo>
                    <a:pt x="61" y="125"/>
                    <a:pt x="60" y="123"/>
                    <a:pt x="60" y="122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0" y="97"/>
                    <a:pt x="0" y="88"/>
                    <a:pt x="0" y="77"/>
                  </a:cubicBezTo>
                  <a:cubicBezTo>
                    <a:pt x="0" y="75"/>
                    <a:pt x="1" y="72"/>
                    <a:pt x="2" y="70"/>
                  </a:cubicBezTo>
                  <a:cubicBezTo>
                    <a:pt x="4" y="64"/>
                    <a:pt x="9" y="60"/>
                    <a:pt x="16" y="58"/>
                  </a:cubicBezTo>
                  <a:cubicBezTo>
                    <a:pt x="17" y="57"/>
                    <a:pt x="19" y="57"/>
                    <a:pt x="21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9"/>
                    <a:pt x="57" y="0"/>
                    <a:pt x="68" y="0"/>
                  </a:cubicBezTo>
                  <a:cubicBezTo>
                    <a:pt x="71" y="0"/>
                    <a:pt x="73" y="0"/>
                    <a:pt x="75" y="1"/>
                  </a:cubicBezTo>
                  <a:cubicBezTo>
                    <a:pt x="82" y="3"/>
                    <a:pt x="86" y="8"/>
                    <a:pt x="88" y="15"/>
                  </a:cubicBezTo>
                  <a:cubicBezTo>
                    <a:pt x="89" y="16"/>
                    <a:pt x="89" y="18"/>
                    <a:pt x="89" y="20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40" y="45"/>
                    <a:pt x="149" y="54"/>
                    <a:pt x="149" y="64"/>
                  </a:cubicBezTo>
                  <a:cubicBezTo>
                    <a:pt x="149" y="67"/>
                    <a:pt x="149" y="69"/>
                    <a:pt x="148" y="71"/>
                  </a:cubicBezTo>
                  <a:cubicBezTo>
                    <a:pt x="145" y="77"/>
                    <a:pt x="140" y="82"/>
                    <a:pt x="134" y="83"/>
                  </a:cubicBezTo>
                  <a:cubicBezTo>
                    <a:pt x="132" y="84"/>
                    <a:pt x="130" y="84"/>
                    <a:pt x="128" y="84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2" y="122"/>
                    <a:pt x="102" y="122"/>
                    <a:pt x="102" y="122"/>
                  </a:cubicBezTo>
                  <a:cubicBezTo>
                    <a:pt x="102" y="133"/>
                    <a:pt x="93" y="141"/>
                    <a:pt x="81" y="1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</p:grpSp>
      <p:sp>
        <p:nvSpPr>
          <p:cNvPr id="22" name="object 10">
            <a:extLst>
              <a:ext uri="{FF2B5EF4-FFF2-40B4-BE49-F238E27FC236}">
                <a16:creationId xmlns:a16="http://schemas.microsoft.com/office/drawing/2014/main" xmlns="" id="{F0F69C9E-C125-4937-B975-88F7202B1296}"/>
              </a:ext>
            </a:extLst>
          </p:cNvPr>
          <p:cNvSpPr/>
          <p:nvPr/>
        </p:nvSpPr>
        <p:spPr>
          <a:xfrm>
            <a:off x="6210543" y="4210647"/>
            <a:ext cx="429598" cy="293710"/>
          </a:xfrm>
          <a:custGeom>
            <a:avLst/>
            <a:gdLst/>
            <a:ahLst/>
            <a:cxnLst/>
            <a:rect l="l" t="t" r="r" b="b"/>
            <a:pathLst>
              <a:path w="572134" h="391160">
                <a:moveTo>
                  <a:pt x="27170" y="391034"/>
                </a:moveTo>
                <a:lnTo>
                  <a:pt x="26074" y="390263"/>
                </a:lnTo>
                <a:lnTo>
                  <a:pt x="6999" y="360790"/>
                </a:lnTo>
                <a:lnTo>
                  <a:pt x="0" y="324738"/>
                </a:lnTo>
                <a:lnTo>
                  <a:pt x="346" y="316509"/>
                </a:lnTo>
                <a:lnTo>
                  <a:pt x="15097" y="273053"/>
                </a:lnTo>
                <a:lnTo>
                  <a:pt x="45504" y="243828"/>
                </a:lnTo>
                <a:lnTo>
                  <a:pt x="80835" y="232016"/>
                </a:lnTo>
                <a:lnTo>
                  <a:pt x="88925" y="232016"/>
                </a:lnTo>
                <a:lnTo>
                  <a:pt x="172732" y="232016"/>
                </a:lnTo>
                <a:lnTo>
                  <a:pt x="172732" y="92722"/>
                </a:lnTo>
                <a:lnTo>
                  <a:pt x="179731" y="56664"/>
                </a:lnTo>
                <a:lnTo>
                  <a:pt x="198807" y="27187"/>
                </a:lnTo>
                <a:lnTo>
                  <a:pt x="227076" y="7297"/>
                </a:lnTo>
                <a:lnTo>
                  <a:pt x="261658" y="0"/>
                </a:lnTo>
                <a:lnTo>
                  <a:pt x="269625" y="368"/>
                </a:lnTo>
                <a:lnTo>
                  <a:pt x="311527" y="15956"/>
                </a:lnTo>
                <a:lnTo>
                  <a:pt x="339466" y="47838"/>
                </a:lnTo>
                <a:lnTo>
                  <a:pt x="350583" y="84454"/>
                </a:lnTo>
                <a:lnTo>
                  <a:pt x="350583" y="92722"/>
                </a:lnTo>
                <a:lnTo>
                  <a:pt x="350583" y="181292"/>
                </a:lnTo>
                <a:lnTo>
                  <a:pt x="482650" y="181292"/>
                </a:lnTo>
                <a:lnTo>
                  <a:pt x="517231" y="188590"/>
                </a:lnTo>
                <a:lnTo>
                  <a:pt x="545501" y="208480"/>
                </a:lnTo>
                <a:lnTo>
                  <a:pt x="564577" y="237956"/>
                </a:lnTo>
                <a:lnTo>
                  <a:pt x="571576" y="274015"/>
                </a:lnTo>
                <a:lnTo>
                  <a:pt x="571229" y="282238"/>
                </a:lnTo>
                <a:lnTo>
                  <a:pt x="556477" y="325693"/>
                </a:lnTo>
                <a:lnTo>
                  <a:pt x="526066" y="354913"/>
                </a:lnTo>
                <a:lnTo>
                  <a:pt x="490740" y="366725"/>
                </a:lnTo>
                <a:lnTo>
                  <a:pt x="482650" y="366725"/>
                </a:lnTo>
                <a:lnTo>
                  <a:pt x="398843" y="366725"/>
                </a:lnTo>
                <a:lnTo>
                  <a:pt x="398843" y="391034"/>
                </a:lnTo>
              </a:path>
            </a:pathLst>
          </a:custGeom>
          <a:ln w="24803">
            <a:solidFill>
              <a:srgbClr val="95A5C0"/>
            </a:solidFill>
          </a:ln>
        </p:spPr>
        <p:txBody>
          <a:bodyPr wrap="square" lIns="0" tIns="0" rIns="0" bIns="0" rtlCol="0"/>
          <a:lstStyle/>
          <a:p>
            <a:pPr algn="r"/>
            <a:endParaRPr sz="1352"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xmlns="" id="{18CCAEC0-3443-415D-9F48-B156B59E102F}"/>
              </a:ext>
            </a:extLst>
          </p:cNvPr>
          <p:cNvSpPr/>
          <p:nvPr/>
        </p:nvSpPr>
        <p:spPr>
          <a:xfrm>
            <a:off x="6315233" y="641496"/>
            <a:ext cx="495396" cy="333284"/>
          </a:xfrm>
          <a:custGeom>
            <a:avLst/>
            <a:gdLst/>
            <a:ahLst/>
            <a:cxnLst/>
            <a:rect l="l" t="t" r="r" b="b"/>
            <a:pathLst>
              <a:path w="659765" h="443865">
                <a:moveTo>
                  <a:pt x="357885" y="443404"/>
                </a:moveTo>
                <a:lnTo>
                  <a:pt x="301285" y="426316"/>
                </a:lnTo>
                <a:lnTo>
                  <a:pt x="269351" y="391934"/>
                </a:lnTo>
                <a:lnTo>
                  <a:pt x="256797" y="350019"/>
                </a:lnTo>
                <a:lnTo>
                  <a:pt x="256565" y="343277"/>
                </a:lnTo>
                <a:lnTo>
                  <a:pt x="256565" y="245538"/>
                </a:lnTo>
                <a:lnTo>
                  <a:pt x="101320" y="245538"/>
                </a:lnTo>
                <a:lnTo>
                  <a:pt x="61920" y="237656"/>
                </a:lnTo>
                <a:lnTo>
                  <a:pt x="29710" y="216177"/>
                </a:lnTo>
                <a:lnTo>
                  <a:pt x="7975" y="184346"/>
                </a:lnTo>
                <a:lnTo>
                  <a:pt x="0" y="145411"/>
                </a:lnTo>
                <a:lnTo>
                  <a:pt x="401" y="136460"/>
                </a:lnTo>
                <a:lnTo>
                  <a:pt x="17349" y="89386"/>
                </a:lnTo>
                <a:lnTo>
                  <a:pt x="52052" y="57925"/>
                </a:lnTo>
                <a:lnTo>
                  <a:pt x="94473" y="45512"/>
                </a:lnTo>
                <a:lnTo>
                  <a:pt x="101320" y="45284"/>
                </a:lnTo>
                <a:lnTo>
                  <a:pt x="200545" y="45284"/>
                </a:lnTo>
                <a:lnTo>
                  <a:pt x="200545" y="0"/>
                </a:lnTo>
              </a:path>
              <a:path w="659765" h="443865">
                <a:moveTo>
                  <a:pt x="601116" y="0"/>
                </a:moveTo>
                <a:lnTo>
                  <a:pt x="630031" y="19281"/>
                </a:lnTo>
                <a:lnTo>
                  <a:pt x="651764" y="51111"/>
                </a:lnTo>
                <a:lnTo>
                  <a:pt x="659739" y="90052"/>
                </a:lnTo>
                <a:lnTo>
                  <a:pt x="659338" y="98995"/>
                </a:lnTo>
                <a:lnTo>
                  <a:pt x="642390" y="146064"/>
                </a:lnTo>
                <a:lnTo>
                  <a:pt x="607687" y="177530"/>
                </a:lnTo>
                <a:lnTo>
                  <a:pt x="565273" y="189948"/>
                </a:lnTo>
                <a:lnTo>
                  <a:pt x="558431" y="190178"/>
                </a:lnTo>
                <a:lnTo>
                  <a:pt x="459193" y="190178"/>
                </a:lnTo>
                <a:lnTo>
                  <a:pt x="459193" y="343277"/>
                </a:lnTo>
                <a:lnTo>
                  <a:pt x="451220" y="382212"/>
                </a:lnTo>
                <a:lnTo>
                  <a:pt x="429490" y="414043"/>
                </a:lnTo>
                <a:lnTo>
                  <a:pt x="397284" y="435522"/>
                </a:lnTo>
                <a:lnTo>
                  <a:pt x="357885" y="443404"/>
                </a:lnTo>
              </a:path>
            </a:pathLst>
          </a:custGeom>
          <a:ln w="24942">
            <a:solidFill>
              <a:srgbClr val="95A5C0"/>
            </a:solidFill>
          </a:ln>
        </p:spPr>
        <p:txBody>
          <a:bodyPr wrap="square" lIns="0" tIns="0" rIns="0" bIns="0" rtlCol="0"/>
          <a:lstStyle/>
          <a:p>
            <a:pPr algn="r"/>
            <a:endParaRPr sz="1352" dirty="0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3889677" y="3305445"/>
            <a:ext cx="1277209" cy="519305"/>
            <a:chOff x="5309423" y="2656931"/>
            <a:chExt cx="1700977" cy="691606"/>
          </a:xfrm>
        </p:grpSpPr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grpSp>
        <p:nvGrpSpPr>
          <p:cNvPr id="24" name="object 6">
            <a:extLst>
              <a:ext uri="{FF2B5EF4-FFF2-40B4-BE49-F238E27FC236}">
                <a16:creationId xmlns:a16="http://schemas.microsoft.com/office/drawing/2014/main" xmlns="" id="{D8FCF66E-773B-473C-B4D4-5DB1554BE4D9}"/>
              </a:ext>
            </a:extLst>
          </p:cNvPr>
          <p:cNvGrpSpPr/>
          <p:nvPr/>
        </p:nvGrpSpPr>
        <p:grpSpPr>
          <a:xfrm>
            <a:off x="331706" y="4657796"/>
            <a:ext cx="708114" cy="171648"/>
            <a:chOff x="540001" y="6214454"/>
            <a:chExt cx="856615" cy="207645"/>
          </a:xfrm>
        </p:grpSpPr>
        <p:sp>
          <p:nvSpPr>
            <p:cNvPr id="25" name="object 7">
              <a:extLst>
                <a:ext uri="{FF2B5EF4-FFF2-40B4-BE49-F238E27FC236}">
                  <a16:creationId xmlns:a16="http://schemas.microsoft.com/office/drawing/2014/main" xmlns="" id="{A17C241F-DF28-4960-A836-B9EFAD613F19}"/>
                </a:ext>
              </a:extLst>
            </p:cNvPr>
            <p:cNvSpPr/>
            <p:nvPr/>
          </p:nvSpPr>
          <p:spPr>
            <a:xfrm>
              <a:off x="540001" y="6214454"/>
              <a:ext cx="856615" cy="207645"/>
            </a:xfrm>
            <a:custGeom>
              <a:avLst/>
              <a:gdLst/>
              <a:ahLst/>
              <a:cxnLst/>
              <a:rect l="l" t="t" r="r" b="b"/>
              <a:pathLst>
                <a:path w="856615" h="207645">
                  <a:moveTo>
                    <a:pt x="756513" y="0"/>
                  </a:moveTo>
                  <a:lnTo>
                    <a:pt x="99923" y="0"/>
                  </a:lnTo>
                  <a:lnTo>
                    <a:pt x="61030" y="7853"/>
                  </a:lnTo>
                  <a:lnTo>
                    <a:pt x="29268" y="29268"/>
                  </a:lnTo>
                  <a:lnTo>
                    <a:pt x="7853" y="61030"/>
                  </a:lnTo>
                  <a:lnTo>
                    <a:pt x="0" y="99923"/>
                  </a:lnTo>
                  <a:lnTo>
                    <a:pt x="0" y="107162"/>
                  </a:lnTo>
                  <a:lnTo>
                    <a:pt x="7853" y="146060"/>
                  </a:lnTo>
                  <a:lnTo>
                    <a:pt x="29268" y="177822"/>
                  </a:lnTo>
                  <a:lnTo>
                    <a:pt x="61030" y="199234"/>
                  </a:lnTo>
                  <a:lnTo>
                    <a:pt x="99923" y="207086"/>
                  </a:lnTo>
                  <a:lnTo>
                    <a:pt x="756513" y="207086"/>
                  </a:lnTo>
                  <a:lnTo>
                    <a:pt x="795406" y="199234"/>
                  </a:lnTo>
                  <a:lnTo>
                    <a:pt x="827168" y="177822"/>
                  </a:lnTo>
                  <a:lnTo>
                    <a:pt x="848584" y="146060"/>
                  </a:lnTo>
                  <a:lnTo>
                    <a:pt x="856437" y="107162"/>
                  </a:lnTo>
                  <a:lnTo>
                    <a:pt x="856437" y="99923"/>
                  </a:lnTo>
                  <a:lnTo>
                    <a:pt x="848584" y="61030"/>
                  </a:lnTo>
                  <a:lnTo>
                    <a:pt x="827168" y="29268"/>
                  </a:lnTo>
                  <a:lnTo>
                    <a:pt x="795406" y="7853"/>
                  </a:lnTo>
                  <a:lnTo>
                    <a:pt x="756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110FD973-F2E9-45DB-A13E-B72F438CA4FD}"/>
                </a:ext>
              </a:extLst>
            </p:cNvPr>
            <p:cNvSpPr/>
            <p:nvPr/>
          </p:nvSpPr>
          <p:spPr>
            <a:xfrm>
              <a:off x="619185" y="6266342"/>
              <a:ext cx="701675" cy="123189"/>
            </a:xfrm>
            <a:custGeom>
              <a:avLst/>
              <a:gdLst/>
              <a:ahLst/>
              <a:cxnLst/>
              <a:rect l="l" t="t" r="r" b="b"/>
              <a:pathLst>
                <a:path w="701675" h="123189">
                  <a:moveTo>
                    <a:pt x="72882" y="34759"/>
                  </a:moveTo>
                  <a:lnTo>
                    <a:pt x="29997" y="34759"/>
                  </a:lnTo>
                  <a:lnTo>
                    <a:pt x="36893" y="24955"/>
                  </a:lnTo>
                  <a:lnTo>
                    <a:pt x="50698" y="24955"/>
                  </a:lnTo>
                  <a:lnTo>
                    <a:pt x="63354" y="27565"/>
                  </a:lnTo>
                  <a:lnTo>
                    <a:pt x="72882" y="34759"/>
                  </a:lnTo>
                  <a:close/>
                </a:path>
                <a:path w="701675" h="123189">
                  <a:moveTo>
                    <a:pt x="32257" y="104863"/>
                  </a:moveTo>
                  <a:lnTo>
                    <a:pt x="9283" y="104863"/>
                  </a:lnTo>
                  <a:lnTo>
                    <a:pt x="9283" y="43116"/>
                  </a:lnTo>
                  <a:lnTo>
                    <a:pt x="2514" y="43116"/>
                  </a:lnTo>
                  <a:lnTo>
                    <a:pt x="0" y="40601"/>
                  </a:lnTo>
                  <a:lnTo>
                    <a:pt x="0" y="29057"/>
                  </a:lnTo>
                  <a:lnTo>
                    <a:pt x="2514" y="26543"/>
                  </a:lnTo>
                  <a:lnTo>
                    <a:pt x="27203" y="26543"/>
                  </a:lnTo>
                  <a:lnTo>
                    <a:pt x="29730" y="29057"/>
                  </a:lnTo>
                  <a:lnTo>
                    <a:pt x="29730" y="34759"/>
                  </a:lnTo>
                  <a:lnTo>
                    <a:pt x="72882" y="34759"/>
                  </a:lnTo>
                  <a:lnTo>
                    <a:pt x="73069" y="34901"/>
                  </a:lnTo>
                  <a:lnTo>
                    <a:pt x="78247" y="44310"/>
                  </a:lnTo>
                  <a:lnTo>
                    <a:pt x="38087" y="44310"/>
                  </a:lnTo>
                  <a:lnTo>
                    <a:pt x="31584" y="49364"/>
                  </a:lnTo>
                  <a:lnTo>
                    <a:pt x="31584" y="69418"/>
                  </a:lnTo>
                  <a:lnTo>
                    <a:pt x="35966" y="77520"/>
                  </a:lnTo>
                  <a:lnTo>
                    <a:pt x="77870" y="77520"/>
                  </a:lnTo>
                  <a:lnTo>
                    <a:pt x="72389" y="86747"/>
                  </a:lnTo>
                  <a:lnTo>
                    <a:pt x="69709" y="88658"/>
                  </a:lnTo>
                  <a:lnTo>
                    <a:pt x="31991" y="88658"/>
                  </a:lnTo>
                  <a:lnTo>
                    <a:pt x="32058" y="89458"/>
                  </a:lnTo>
                  <a:lnTo>
                    <a:pt x="32257" y="91046"/>
                  </a:lnTo>
                  <a:lnTo>
                    <a:pt x="32257" y="104863"/>
                  </a:lnTo>
                  <a:close/>
                </a:path>
                <a:path w="701675" h="123189">
                  <a:moveTo>
                    <a:pt x="77870" y="77520"/>
                  </a:moveTo>
                  <a:lnTo>
                    <a:pt x="52158" y="77520"/>
                  </a:lnTo>
                  <a:lnTo>
                    <a:pt x="58407" y="71678"/>
                  </a:lnTo>
                  <a:lnTo>
                    <a:pt x="58407" y="50952"/>
                  </a:lnTo>
                  <a:lnTo>
                    <a:pt x="52959" y="44310"/>
                  </a:lnTo>
                  <a:lnTo>
                    <a:pt x="78247" y="44310"/>
                  </a:lnTo>
                  <a:lnTo>
                    <a:pt x="79298" y="46220"/>
                  </a:lnTo>
                  <a:lnTo>
                    <a:pt x="81495" y="60782"/>
                  </a:lnTo>
                  <a:lnTo>
                    <a:pt x="79076" y="75489"/>
                  </a:lnTo>
                  <a:lnTo>
                    <a:pt x="77870" y="77520"/>
                  </a:lnTo>
                  <a:close/>
                </a:path>
                <a:path w="701675" h="123189">
                  <a:moveTo>
                    <a:pt x="49644" y="96481"/>
                  </a:moveTo>
                  <a:lnTo>
                    <a:pt x="39027" y="96481"/>
                  </a:lnTo>
                  <a:lnTo>
                    <a:pt x="32918" y="89458"/>
                  </a:lnTo>
                  <a:lnTo>
                    <a:pt x="32257" y="88658"/>
                  </a:lnTo>
                  <a:lnTo>
                    <a:pt x="69709" y="88658"/>
                  </a:lnTo>
                  <a:lnTo>
                    <a:pt x="62293" y="93947"/>
                  </a:lnTo>
                  <a:lnTo>
                    <a:pt x="49644" y="96481"/>
                  </a:lnTo>
                  <a:close/>
                </a:path>
                <a:path w="701675" h="123189">
                  <a:moveTo>
                    <a:pt x="38353" y="121437"/>
                  </a:moveTo>
                  <a:lnTo>
                    <a:pt x="3187" y="121437"/>
                  </a:lnTo>
                  <a:lnTo>
                    <a:pt x="660" y="118922"/>
                  </a:lnTo>
                  <a:lnTo>
                    <a:pt x="660" y="107378"/>
                  </a:lnTo>
                  <a:lnTo>
                    <a:pt x="3187" y="104863"/>
                  </a:lnTo>
                  <a:lnTo>
                    <a:pt x="38353" y="104863"/>
                  </a:lnTo>
                  <a:lnTo>
                    <a:pt x="40881" y="107378"/>
                  </a:lnTo>
                  <a:lnTo>
                    <a:pt x="40881" y="118922"/>
                  </a:lnTo>
                  <a:lnTo>
                    <a:pt x="38353" y="121437"/>
                  </a:lnTo>
                  <a:close/>
                </a:path>
                <a:path w="701675" h="123189">
                  <a:moveTo>
                    <a:pt x="111099" y="94894"/>
                  </a:moveTo>
                  <a:lnTo>
                    <a:pt x="94640" y="94894"/>
                  </a:lnTo>
                  <a:lnTo>
                    <a:pt x="92113" y="92367"/>
                  </a:lnTo>
                  <a:lnTo>
                    <a:pt x="92113" y="16573"/>
                  </a:lnTo>
                  <a:lnTo>
                    <a:pt x="85344" y="16573"/>
                  </a:lnTo>
                  <a:lnTo>
                    <a:pt x="82829" y="14046"/>
                  </a:lnTo>
                  <a:lnTo>
                    <a:pt x="82829" y="2514"/>
                  </a:lnTo>
                  <a:lnTo>
                    <a:pt x="85344" y="0"/>
                  </a:lnTo>
                  <a:lnTo>
                    <a:pt x="112560" y="0"/>
                  </a:lnTo>
                  <a:lnTo>
                    <a:pt x="115087" y="2514"/>
                  </a:lnTo>
                  <a:lnTo>
                    <a:pt x="115087" y="29857"/>
                  </a:lnTo>
                  <a:lnTo>
                    <a:pt x="114887" y="31445"/>
                  </a:lnTo>
                  <a:lnTo>
                    <a:pt x="114820" y="32245"/>
                  </a:lnTo>
                  <a:lnTo>
                    <a:pt x="152381" y="32245"/>
                  </a:lnTo>
                  <a:lnTo>
                    <a:pt x="155898" y="34901"/>
                  </a:lnTo>
                  <a:lnTo>
                    <a:pt x="161076" y="44310"/>
                  </a:lnTo>
                  <a:lnTo>
                    <a:pt x="120929" y="44310"/>
                  </a:lnTo>
                  <a:lnTo>
                    <a:pt x="114414" y="49364"/>
                  </a:lnTo>
                  <a:lnTo>
                    <a:pt x="114414" y="69418"/>
                  </a:lnTo>
                  <a:lnTo>
                    <a:pt x="118795" y="77520"/>
                  </a:lnTo>
                  <a:lnTo>
                    <a:pt x="160699" y="77520"/>
                  </a:lnTo>
                  <a:lnTo>
                    <a:pt x="155219" y="86747"/>
                  </a:lnTo>
                  <a:lnTo>
                    <a:pt x="154961" y="86931"/>
                  </a:lnTo>
                  <a:lnTo>
                    <a:pt x="113626" y="86931"/>
                  </a:lnTo>
                  <a:lnTo>
                    <a:pt x="113626" y="92367"/>
                  </a:lnTo>
                  <a:lnTo>
                    <a:pt x="111099" y="94894"/>
                  </a:lnTo>
                  <a:close/>
                </a:path>
                <a:path w="701675" h="123189">
                  <a:moveTo>
                    <a:pt x="152381" y="32245"/>
                  </a:moveTo>
                  <a:lnTo>
                    <a:pt x="115087" y="32245"/>
                  </a:lnTo>
                  <a:lnTo>
                    <a:pt x="115747" y="31445"/>
                  </a:lnTo>
                  <a:lnTo>
                    <a:pt x="121450" y="24955"/>
                  </a:lnTo>
                  <a:lnTo>
                    <a:pt x="133527" y="24955"/>
                  </a:lnTo>
                  <a:lnTo>
                    <a:pt x="146183" y="27565"/>
                  </a:lnTo>
                  <a:lnTo>
                    <a:pt x="152381" y="32245"/>
                  </a:lnTo>
                  <a:close/>
                </a:path>
                <a:path w="701675" h="123189">
                  <a:moveTo>
                    <a:pt x="160699" y="77520"/>
                  </a:moveTo>
                  <a:lnTo>
                    <a:pt x="134988" y="77520"/>
                  </a:lnTo>
                  <a:lnTo>
                    <a:pt x="141236" y="71678"/>
                  </a:lnTo>
                  <a:lnTo>
                    <a:pt x="141236" y="50952"/>
                  </a:lnTo>
                  <a:lnTo>
                    <a:pt x="135788" y="44310"/>
                  </a:lnTo>
                  <a:lnTo>
                    <a:pt x="161076" y="44310"/>
                  </a:lnTo>
                  <a:lnTo>
                    <a:pt x="162127" y="46220"/>
                  </a:lnTo>
                  <a:lnTo>
                    <a:pt x="164325" y="60782"/>
                  </a:lnTo>
                  <a:lnTo>
                    <a:pt x="161905" y="75489"/>
                  </a:lnTo>
                  <a:lnTo>
                    <a:pt x="160699" y="77520"/>
                  </a:lnTo>
                  <a:close/>
                </a:path>
                <a:path w="701675" h="123189">
                  <a:moveTo>
                    <a:pt x="132473" y="96481"/>
                  </a:moveTo>
                  <a:lnTo>
                    <a:pt x="118668" y="96481"/>
                  </a:lnTo>
                  <a:lnTo>
                    <a:pt x="114414" y="87858"/>
                  </a:lnTo>
                  <a:lnTo>
                    <a:pt x="113893" y="86931"/>
                  </a:lnTo>
                  <a:lnTo>
                    <a:pt x="154961" y="86931"/>
                  </a:lnTo>
                  <a:lnTo>
                    <a:pt x="145122" y="93947"/>
                  </a:lnTo>
                  <a:lnTo>
                    <a:pt x="132473" y="96481"/>
                  </a:lnTo>
                  <a:close/>
                </a:path>
                <a:path w="701675" h="123189">
                  <a:moveTo>
                    <a:pt x="201498" y="78308"/>
                  </a:moveTo>
                  <a:lnTo>
                    <a:pt x="178536" y="78308"/>
                  </a:lnTo>
                  <a:lnTo>
                    <a:pt x="178536" y="16573"/>
                  </a:lnTo>
                  <a:lnTo>
                    <a:pt x="171767" y="16573"/>
                  </a:lnTo>
                  <a:lnTo>
                    <a:pt x="169240" y="14046"/>
                  </a:lnTo>
                  <a:lnTo>
                    <a:pt x="169240" y="2514"/>
                  </a:lnTo>
                  <a:lnTo>
                    <a:pt x="171767" y="0"/>
                  </a:lnTo>
                  <a:lnTo>
                    <a:pt x="198970" y="0"/>
                  </a:lnTo>
                  <a:lnTo>
                    <a:pt x="201498" y="2514"/>
                  </a:lnTo>
                  <a:lnTo>
                    <a:pt x="201498" y="33439"/>
                  </a:lnTo>
                  <a:lnTo>
                    <a:pt x="201231" y="35560"/>
                  </a:lnTo>
                  <a:lnTo>
                    <a:pt x="201231" y="35826"/>
                  </a:lnTo>
                  <a:lnTo>
                    <a:pt x="243271" y="35826"/>
                  </a:lnTo>
                  <a:lnTo>
                    <a:pt x="244993" y="38441"/>
                  </a:lnTo>
                  <a:lnTo>
                    <a:pt x="246139" y="45770"/>
                  </a:lnTo>
                  <a:lnTo>
                    <a:pt x="206273" y="45770"/>
                  </a:lnTo>
                  <a:lnTo>
                    <a:pt x="201498" y="54800"/>
                  </a:lnTo>
                  <a:lnTo>
                    <a:pt x="201498" y="78308"/>
                  </a:lnTo>
                  <a:close/>
                </a:path>
                <a:path w="701675" h="123189">
                  <a:moveTo>
                    <a:pt x="243271" y="35826"/>
                  </a:moveTo>
                  <a:lnTo>
                    <a:pt x="201498" y="35826"/>
                  </a:lnTo>
                  <a:lnTo>
                    <a:pt x="205346" y="29057"/>
                  </a:lnTo>
                  <a:lnTo>
                    <a:pt x="213309" y="24955"/>
                  </a:lnTo>
                  <a:lnTo>
                    <a:pt x="222338" y="24955"/>
                  </a:lnTo>
                  <a:lnTo>
                    <a:pt x="231998" y="26250"/>
                  </a:lnTo>
                  <a:lnTo>
                    <a:pt x="239790" y="30541"/>
                  </a:lnTo>
                  <a:lnTo>
                    <a:pt x="243271" y="35826"/>
                  </a:lnTo>
                  <a:close/>
                </a:path>
                <a:path w="701675" h="123189">
                  <a:moveTo>
                    <a:pt x="252996" y="94894"/>
                  </a:moveTo>
                  <a:lnTo>
                    <a:pt x="226453" y="94894"/>
                  </a:lnTo>
                  <a:lnTo>
                    <a:pt x="223926" y="92367"/>
                  </a:lnTo>
                  <a:lnTo>
                    <a:pt x="223926" y="48425"/>
                  </a:lnTo>
                  <a:lnTo>
                    <a:pt x="221411" y="45770"/>
                  </a:lnTo>
                  <a:lnTo>
                    <a:pt x="246139" y="45770"/>
                  </a:lnTo>
                  <a:lnTo>
                    <a:pt x="246888" y="50558"/>
                  </a:lnTo>
                  <a:lnTo>
                    <a:pt x="246888" y="78308"/>
                  </a:lnTo>
                  <a:lnTo>
                    <a:pt x="252996" y="78308"/>
                  </a:lnTo>
                  <a:lnTo>
                    <a:pt x="255524" y="80835"/>
                  </a:lnTo>
                  <a:lnTo>
                    <a:pt x="255524" y="92367"/>
                  </a:lnTo>
                  <a:lnTo>
                    <a:pt x="252996" y="94894"/>
                  </a:lnTo>
                  <a:close/>
                </a:path>
                <a:path w="701675" h="123189">
                  <a:moveTo>
                    <a:pt x="207606" y="94894"/>
                  </a:moveTo>
                  <a:lnTo>
                    <a:pt x="172427" y="94894"/>
                  </a:lnTo>
                  <a:lnTo>
                    <a:pt x="169900" y="92367"/>
                  </a:lnTo>
                  <a:lnTo>
                    <a:pt x="169900" y="80835"/>
                  </a:lnTo>
                  <a:lnTo>
                    <a:pt x="172427" y="78308"/>
                  </a:lnTo>
                  <a:lnTo>
                    <a:pt x="207606" y="78308"/>
                  </a:lnTo>
                  <a:lnTo>
                    <a:pt x="210121" y="80835"/>
                  </a:lnTo>
                  <a:lnTo>
                    <a:pt x="210121" y="92367"/>
                  </a:lnTo>
                  <a:lnTo>
                    <a:pt x="207606" y="94894"/>
                  </a:lnTo>
                  <a:close/>
                </a:path>
                <a:path w="701675" h="123189">
                  <a:moveTo>
                    <a:pt x="281800" y="94894"/>
                  </a:moveTo>
                  <a:lnTo>
                    <a:pt x="265074" y="94894"/>
                  </a:lnTo>
                  <a:lnTo>
                    <a:pt x="262559" y="92367"/>
                  </a:lnTo>
                  <a:lnTo>
                    <a:pt x="262559" y="75653"/>
                  </a:lnTo>
                  <a:lnTo>
                    <a:pt x="265074" y="73139"/>
                  </a:lnTo>
                  <a:lnTo>
                    <a:pt x="281800" y="73139"/>
                  </a:lnTo>
                  <a:lnTo>
                    <a:pt x="284327" y="75653"/>
                  </a:lnTo>
                  <a:lnTo>
                    <a:pt x="284327" y="92367"/>
                  </a:lnTo>
                  <a:lnTo>
                    <a:pt x="281800" y="94894"/>
                  </a:lnTo>
                  <a:close/>
                </a:path>
                <a:path w="701675" h="123189">
                  <a:moveTo>
                    <a:pt x="329450" y="92900"/>
                  </a:moveTo>
                  <a:lnTo>
                    <a:pt x="321487" y="92900"/>
                  </a:lnTo>
                  <a:lnTo>
                    <a:pt x="307976" y="89979"/>
                  </a:lnTo>
                  <a:lnTo>
                    <a:pt x="298373" y="82288"/>
                  </a:lnTo>
                  <a:lnTo>
                    <a:pt x="292609" y="71292"/>
                  </a:lnTo>
                  <a:lnTo>
                    <a:pt x="290690" y="58521"/>
                  </a:lnTo>
                  <a:lnTo>
                    <a:pt x="292569" y="45942"/>
                  </a:lnTo>
                  <a:lnTo>
                    <a:pt x="298257" y="35218"/>
                  </a:lnTo>
                  <a:lnTo>
                    <a:pt x="307829" y="27755"/>
                  </a:lnTo>
                  <a:lnTo>
                    <a:pt x="321360" y="24955"/>
                  </a:lnTo>
                  <a:lnTo>
                    <a:pt x="328396" y="24955"/>
                  </a:lnTo>
                  <a:lnTo>
                    <a:pt x="337426" y="27470"/>
                  </a:lnTo>
                  <a:lnTo>
                    <a:pt x="341274" y="33832"/>
                  </a:lnTo>
                  <a:lnTo>
                    <a:pt x="369811" y="33832"/>
                  </a:lnTo>
                  <a:lnTo>
                    <a:pt x="369811" y="40601"/>
                  </a:lnTo>
                  <a:lnTo>
                    <a:pt x="367284" y="43116"/>
                  </a:lnTo>
                  <a:lnTo>
                    <a:pt x="361708" y="43116"/>
                  </a:lnTo>
                  <a:lnTo>
                    <a:pt x="361708" y="44043"/>
                  </a:lnTo>
                  <a:lnTo>
                    <a:pt x="317906" y="44043"/>
                  </a:lnTo>
                  <a:lnTo>
                    <a:pt x="313791" y="49898"/>
                  </a:lnTo>
                  <a:lnTo>
                    <a:pt x="313791" y="66230"/>
                  </a:lnTo>
                  <a:lnTo>
                    <a:pt x="317779" y="73799"/>
                  </a:lnTo>
                  <a:lnTo>
                    <a:pt x="361708" y="73799"/>
                  </a:lnTo>
                  <a:lnTo>
                    <a:pt x="361708" y="84404"/>
                  </a:lnTo>
                  <a:lnTo>
                    <a:pt x="338620" y="84404"/>
                  </a:lnTo>
                  <a:lnTo>
                    <a:pt x="334632" y="89979"/>
                  </a:lnTo>
                  <a:lnTo>
                    <a:pt x="329450" y="92900"/>
                  </a:lnTo>
                  <a:close/>
                </a:path>
                <a:path w="701675" h="123189">
                  <a:moveTo>
                    <a:pt x="369811" y="33832"/>
                  </a:moveTo>
                  <a:lnTo>
                    <a:pt x="341541" y="33832"/>
                  </a:lnTo>
                  <a:lnTo>
                    <a:pt x="341541" y="29057"/>
                  </a:lnTo>
                  <a:lnTo>
                    <a:pt x="344055" y="26543"/>
                  </a:lnTo>
                  <a:lnTo>
                    <a:pt x="367284" y="26543"/>
                  </a:lnTo>
                  <a:lnTo>
                    <a:pt x="369811" y="29057"/>
                  </a:lnTo>
                  <a:lnTo>
                    <a:pt x="369811" y="33832"/>
                  </a:lnTo>
                  <a:close/>
                </a:path>
                <a:path w="701675" h="123189">
                  <a:moveTo>
                    <a:pt x="361708" y="73799"/>
                  </a:moveTo>
                  <a:lnTo>
                    <a:pt x="332905" y="73799"/>
                  </a:lnTo>
                  <a:lnTo>
                    <a:pt x="339280" y="70739"/>
                  </a:lnTo>
                  <a:lnTo>
                    <a:pt x="339280" y="46710"/>
                  </a:lnTo>
                  <a:lnTo>
                    <a:pt x="332905" y="44043"/>
                  </a:lnTo>
                  <a:lnTo>
                    <a:pt x="361708" y="44043"/>
                  </a:lnTo>
                  <a:lnTo>
                    <a:pt x="361708" y="73799"/>
                  </a:lnTo>
                  <a:close/>
                </a:path>
                <a:path w="701675" h="123189">
                  <a:moveTo>
                    <a:pt x="358344" y="104330"/>
                  </a:moveTo>
                  <a:lnTo>
                    <a:pt x="331177" y="104330"/>
                  </a:lnTo>
                  <a:lnTo>
                    <a:pt x="338747" y="101142"/>
                  </a:lnTo>
                  <a:lnTo>
                    <a:pt x="338747" y="86131"/>
                  </a:lnTo>
                  <a:lnTo>
                    <a:pt x="338886" y="84404"/>
                  </a:lnTo>
                  <a:lnTo>
                    <a:pt x="361708" y="84404"/>
                  </a:lnTo>
                  <a:lnTo>
                    <a:pt x="361708" y="88658"/>
                  </a:lnTo>
                  <a:lnTo>
                    <a:pt x="358344" y="104330"/>
                  </a:lnTo>
                  <a:close/>
                </a:path>
                <a:path w="701675" h="123189">
                  <a:moveTo>
                    <a:pt x="323088" y="122758"/>
                  </a:moveTo>
                  <a:lnTo>
                    <a:pt x="316445" y="122758"/>
                  </a:lnTo>
                  <a:lnTo>
                    <a:pt x="309283" y="121437"/>
                  </a:lnTo>
                  <a:lnTo>
                    <a:pt x="303441" y="119316"/>
                  </a:lnTo>
                  <a:lnTo>
                    <a:pt x="299186" y="117856"/>
                  </a:lnTo>
                  <a:lnTo>
                    <a:pt x="297992" y="114414"/>
                  </a:lnTo>
                  <a:lnTo>
                    <a:pt x="299593" y="110299"/>
                  </a:lnTo>
                  <a:lnTo>
                    <a:pt x="301180" y="106324"/>
                  </a:lnTo>
                  <a:lnTo>
                    <a:pt x="302780" y="102069"/>
                  </a:lnTo>
                  <a:lnTo>
                    <a:pt x="305828" y="101142"/>
                  </a:lnTo>
                  <a:lnTo>
                    <a:pt x="310070" y="102336"/>
                  </a:lnTo>
                  <a:lnTo>
                    <a:pt x="313524" y="103403"/>
                  </a:lnTo>
                  <a:lnTo>
                    <a:pt x="318046" y="104330"/>
                  </a:lnTo>
                  <a:lnTo>
                    <a:pt x="358344" y="104330"/>
                  </a:lnTo>
                  <a:lnTo>
                    <a:pt x="358304" y="104514"/>
                  </a:lnTo>
                  <a:lnTo>
                    <a:pt x="349413" y="115066"/>
                  </a:lnTo>
                  <a:lnTo>
                    <a:pt x="337014" y="120939"/>
                  </a:lnTo>
                  <a:lnTo>
                    <a:pt x="323088" y="122758"/>
                  </a:lnTo>
                  <a:close/>
                </a:path>
                <a:path w="701675" h="123189">
                  <a:moveTo>
                    <a:pt x="413613" y="96481"/>
                  </a:moveTo>
                  <a:lnTo>
                    <a:pt x="398486" y="93931"/>
                  </a:lnTo>
                  <a:lnTo>
                    <a:pt x="386170" y="86715"/>
                  </a:lnTo>
                  <a:lnTo>
                    <a:pt x="377885" y="75489"/>
                  </a:lnTo>
                  <a:lnTo>
                    <a:pt x="374853" y="60909"/>
                  </a:lnTo>
                  <a:lnTo>
                    <a:pt x="377883" y="46220"/>
                  </a:lnTo>
                  <a:lnTo>
                    <a:pt x="386153" y="34869"/>
                  </a:lnTo>
                  <a:lnTo>
                    <a:pt x="398427" y="27549"/>
                  </a:lnTo>
                  <a:lnTo>
                    <a:pt x="413473" y="24955"/>
                  </a:lnTo>
                  <a:lnTo>
                    <a:pt x="428681" y="27549"/>
                  </a:lnTo>
                  <a:lnTo>
                    <a:pt x="441039" y="34869"/>
                  </a:lnTo>
                  <a:lnTo>
                    <a:pt x="447747" y="44043"/>
                  </a:lnTo>
                  <a:lnTo>
                    <a:pt x="405244" y="44043"/>
                  </a:lnTo>
                  <a:lnTo>
                    <a:pt x="398081" y="50558"/>
                  </a:lnTo>
                  <a:lnTo>
                    <a:pt x="398081" y="71145"/>
                  </a:lnTo>
                  <a:lnTo>
                    <a:pt x="405244" y="77381"/>
                  </a:lnTo>
                  <a:lnTo>
                    <a:pt x="447945" y="77381"/>
                  </a:lnTo>
                  <a:lnTo>
                    <a:pt x="441056" y="86715"/>
                  </a:lnTo>
                  <a:lnTo>
                    <a:pt x="428740" y="93931"/>
                  </a:lnTo>
                  <a:lnTo>
                    <a:pt x="413613" y="96481"/>
                  </a:lnTo>
                  <a:close/>
                </a:path>
                <a:path w="701675" h="123189">
                  <a:moveTo>
                    <a:pt x="447945" y="77381"/>
                  </a:moveTo>
                  <a:lnTo>
                    <a:pt x="421970" y="77381"/>
                  </a:lnTo>
                  <a:lnTo>
                    <a:pt x="429145" y="71145"/>
                  </a:lnTo>
                  <a:lnTo>
                    <a:pt x="429145" y="50558"/>
                  </a:lnTo>
                  <a:lnTo>
                    <a:pt x="421970" y="44043"/>
                  </a:lnTo>
                  <a:lnTo>
                    <a:pt x="447747" y="44043"/>
                  </a:lnTo>
                  <a:lnTo>
                    <a:pt x="449339" y="46220"/>
                  </a:lnTo>
                  <a:lnTo>
                    <a:pt x="452373" y="60909"/>
                  </a:lnTo>
                  <a:lnTo>
                    <a:pt x="449341" y="75489"/>
                  </a:lnTo>
                  <a:lnTo>
                    <a:pt x="447945" y="77381"/>
                  </a:lnTo>
                  <a:close/>
                </a:path>
                <a:path w="701675" h="123189">
                  <a:moveTo>
                    <a:pt x="505472" y="94894"/>
                  </a:moveTo>
                  <a:lnTo>
                    <a:pt x="482104" y="94894"/>
                  </a:lnTo>
                  <a:lnTo>
                    <a:pt x="479577" y="93027"/>
                  </a:lnTo>
                  <a:lnTo>
                    <a:pt x="478256" y="89319"/>
                  </a:lnTo>
                  <a:lnTo>
                    <a:pt x="461264" y="43116"/>
                  </a:lnTo>
                  <a:lnTo>
                    <a:pt x="456082" y="43116"/>
                  </a:lnTo>
                  <a:lnTo>
                    <a:pt x="453567" y="40601"/>
                  </a:lnTo>
                  <a:lnTo>
                    <a:pt x="453567" y="29057"/>
                  </a:lnTo>
                  <a:lnTo>
                    <a:pt x="456082" y="26543"/>
                  </a:lnTo>
                  <a:lnTo>
                    <a:pt x="487413" y="26543"/>
                  </a:lnTo>
                  <a:lnTo>
                    <a:pt x="489940" y="29057"/>
                  </a:lnTo>
                  <a:lnTo>
                    <a:pt x="489940" y="40601"/>
                  </a:lnTo>
                  <a:lnTo>
                    <a:pt x="487680" y="42722"/>
                  </a:lnTo>
                  <a:lnTo>
                    <a:pt x="483831" y="43116"/>
                  </a:lnTo>
                  <a:lnTo>
                    <a:pt x="492988" y="71920"/>
                  </a:lnTo>
                  <a:lnTo>
                    <a:pt x="493443" y="75653"/>
                  </a:lnTo>
                  <a:lnTo>
                    <a:pt x="493522" y="76835"/>
                  </a:lnTo>
                  <a:lnTo>
                    <a:pt x="513912" y="76835"/>
                  </a:lnTo>
                  <a:lnTo>
                    <a:pt x="509320" y="89319"/>
                  </a:lnTo>
                  <a:lnTo>
                    <a:pt x="507987" y="93027"/>
                  </a:lnTo>
                  <a:lnTo>
                    <a:pt x="505472" y="94894"/>
                  </a:lnTo>
                  <a:close/>
                </a:path>
                <a:path w="701675" h="123189">
                  <a:moveTo>
                    <a:pt x="513912" y="76835"/>
                  </a:moveTo>
                  <a:lnTo>
                    <a:pt x="494055" y="76835"/>
                  </a:lnTo>
                  <a:lnTo>
                    <a:pt x="494132" y="75653"/>
                  </a:lnTo>
                  <a:lnTo>
                    <a:pt x="494576" y="71920"/>
                  </a:lnTo>
                  <a:lnTo>
                    <a:pt x="495909" y="67805"/>
                  </a:lnTo>
                  <a:lnTo>
                    <a:pt x="503745" y="43116"/>
                  </a:lnTo>
                  <a:lnTo>
                    <a:pt x="499897" y="42722"/>
                  </a:lnTo>
                  <a:lnTo>
                    <a:pt x="497636" y="40601"/>
                  </a:lnTo>
                  <a:lnTo>
                    <a:pt x="497636" y="29057"/>
                  </a:lnTo>
                  <a:lnTo>
                    <a:pt x="500151" y="26543"/>
                  </a:lnTo>
                  <a:lnTo>
                    <a:pt x="531482" y="26543"/>
                  </a:lnTo>
                  <a:lnTo>
                    <a:pt x="534009" y="29057"/>
                  </a:lnTo>
                  <a:lnTo>
                    <a:pt x="534009" y="40601"/>
                  </a:lnTo>
                  <a:lnTo>
                    <a:pt x="531482" y="43116"/>
                  </a:lnTo>
                  <a:lnTo>
                    <a:pt x="526313" y="43116"/>
                  </a:lnTo>
                  <a:lnTo>
                    <a:pt x="513912" y="76835"/>
                  </a:lnTo>
                  <a:close/>
                </a:path>
                <a:path w="701675" h="123189">
                  <a:moveTo>
                    <a:pt x="551789" y="94894"/>
                  </a:moveTo>
                  <a:lnTo>
                    <a:pt x="535063" y="94894"/>
                  </a:lnTo>
                  <a:lnTo>
                    <a:pt x="532549" y="92367"/>
                  </a:lnTo>
                  <a:lnTo>
                    <a:pt x="532549" y="75653"/>
                  </a:lnTo>
                  <a:lnTo>
                    <a:pt x="535063" y="73139"/>
                  </a:lnTo>
                  <a:lnTo>
                    <a:pt x="551789" y="73139"/>
                  </a:lnTo>
                  <a:lnTo>
                    <a:pt x="554316" y="75653"/>
                  </a:lnTo>
                  <a:lnTo>
                    <a:pt x="554316" y="92367"/>
                  </a:lnTo>
                  <a:lnTo>
                    <a:pt x="551789" y="94894"/>
                  </a:lnTo>
                  <a:close/>
                </a:path>
                <a:path w="701675" h="123189">
                  <a:moveTo>
                    <a:pt x="585508" y="94894"/>
                  </a:moveTo>
                  <a:lnTo>
                    <a:pt x="569048" y="94894"/>
                  </a:lnTo>
                  <a:lnTo>
                    <a:pt x="566521" y="92367"/>
                  </a:lnTo>
                  <a:lnTo>
                    <a:pt x="566521" y="16573"/>
                  </a:lnTo>
                  <a:lnTo>
                    <a:pt x="559752" y="16573"/>
                  </a:lnTo>
                  <a:lnTo>
                    <a:pt x="557237" y="14046"/>
                  </a:lnTo>
                  <a:lnTo>
                    <a:pt x="557237" y="2514"/>
                  </a:lnTo>
                  <a:lnTo>
                    <a:pt x="559752" y="0"/>
                  </a:lnTo>
                  <a:lnTo>
                    <a:pt x="586968" y="0"/>
                  </a:lnTo>
                  <a:lnTo>
                    <a:pt x="589495" y="2514"/>
                  </a:lnTo>
                  <a:lnTo>
                    <a:pt x="589495" y="29857"/>
                  </a:lnTo>
                  <a:lnTo>
                    <a:pt x="589296" y="31445"/>
                  </a:lnTo>
                  <a:lnTo>
                    <a:pt x="589229" y="32245"/>
                  </a:lnTo>
                  <a:lnTo>
                    <a:pt x="626789" y="32245"/>
                  </a:lnTo>
                  <a:lnTo>
                    <a:pt x="630307" y="34901"/>
                  </a:lnTo>
                  <a:lnTo>
                    <a:pt x="635485" y="44310"/>
                  </a:lnTo>
                  <a:lnTo>
                    <a:pt x="595325" y="44310"/>
                  </a:lnTo>
                  <a:lnTo>
                    <a:pt x="588822" y="49364"/>
                  </a:lnTo>
                  <a:lnTo>
                    <a:pt x="588822" y="69418"/>
                  </a:lnTo>
                  <a:lnTo>
                    <a:pt x="593204" y="77520"/>
                  </a:lnTo>
                  <a:lnTo>
                    <a:pt x="635108" y="77520"/>
                  </a:lnTo>
                  <a:lnTo>
                    <a:pt x="629627" y="86747"/>
                  </a:lnTo>
                  <a:lnTo>
                    <a:pt x="629369" y="86931"/>
                  </a:lnTo>
                  <a:lnTo>
                    <a:pt x="588035" y="86931"/>
                  </a:lnTo>
                  <a:lnTo>
                    <a:pt x="588035" y="92367"/>
                  </a:lnTo>
                  <a:lnTo>
                    <a:pt x="585508" y="94894"/>
                  </a:lnTo>
                  <a:close/>
                </a:path>
                <a:path w="701675" h="123189">
                  <a:moveTo>
                    <a:pt x="626789" y="32245"/>
                  </a:moveTo>
                  <a:lnTo>
                    <a:pt x="589495" y="32245"/>
                  </a:lnTo>
                  <a:lnTo>
                    <a:pt x="590156" y="31445"/>
                  </a:lnTo>
                  <a:lnTo>
                    <a:pt x="595858" y="24955"/>
                  </a:lnTo>
                  <a:lnTo>
                    <a:pt x="607936" y="24955"/>
                  </a:lnTo>
                  <a:lnTo>
                    <a:pt x="620592" y="27565"/>
                  </a:lnTo>
                  <a:lnTo>
                    <a:pt x="626789" y="32245"/>
                  </a:lnTo>
                  <a:close/>
                </a:path>
                <a:path w="701675" h="123189">
                  <a:moveTo>
                    <a:pt x="635108" y="77520"/>
                  </a:moveTo>
                  <a:lnTo>
                    <a:pt x="609396" y="77520"/>
                  </a:lnTo>
                  <a:lnTo>
                    <a:pt x="615645" y="71678"/>
                  </a:lnTo>
                  <a:lnTo>
                    <a:pt x="615645" y="50952"/>
                  </a:lnTo>
                  <a:lnTo>
                    <a:pt x="610196" y="44310"/>
                  </a:lnTo>
                  <a:lnTo>
                    <a:pt x="635485" y="44310"/>
                  </a:lnTo>
                  <a:lnTo>
                    <a:pt x="636536" y="46220"/>
                  </a:lnTo>
                  <a:lnTo>
                    <a:pt x="638733" y="60782"/>
                  </a:lnTo>
                  <a:lnTo>
                    <a:pt x="636314" y="75489"/>
                  </a:lnTo>
                  <a:lnTo>
                    <a:pt x="635108" y="77520"/>
                  </a:lnTo>
                  <a:close/>
                </a:path>
                <a:path w="701675" h="123189">
                  <a:moveTo>
                    <a:pt x="606882" y="96481"/>
                  </a:moveTo>
                  <a:lnTo>
                    <a:pt x="593077" y="96481"/>
                  </a:lnTo>
                  <a:lnTo>
                    <a:pt x="588822" y="87858"/>
                  </a:lnTo>
                  <a:lnTo>
                    <a:pt x="588302" y="86931"/>
                  </a:lnTo>
                  <a:lnTo>
                    <a:pt x="629369" y="86931"/>
                  </a:lnTo>
                  <a:lnTo>
                    <a:pt x="619531" y="93947"/>
                  </a:lnTo>
                  <a:lnTo>
                    <a:pt x="606882" y="96481"/>
                  </a:lnTo>
                  <a:close/>
                </a:path>
                <a:path w="701675" h="123189">
                  <a:moveTo>
                    <a:pt x="701649" y="42329"/>
                  </a:moveTo>
                  <a:lnTo>
                    <a:pt x="677227" y="42329"/>
                  </a:lnTo>
                  <a:lnTo>
                    <a:pt x="679488" y="35293"/>
                  </a:lnTo>
                  <a:lnTo>
                    <a:pt x="686790" y="25882"/>
                  </a:lnTo>
                  <a:lnTo>
                    <a:pt x="700062" y="25882"/>
                  </a:lnTo>
                  <a:lnTo>
                    <a:pt x="701649" y="28397"/>
                  </a:lnTo>
                  <a:lnTo>
                    <a:pt x="701649" y="42329"/>
                  </a:lnTo>
                  <a:close/>
                </a:path>
                <a:path w="701675" h="123189">
                  <a:moveTo>
                    <a:pt x="678154" y="78308"/>
                  </a:moveTo>
                  <a:lnTo>
                    <a:pt x="655193" y="78308"/>
                  </a:lnTo>
                  <a:lnTo>
                    <a:pt x="655193" y="43129"/>
                  </a:lnTo>
                  <a:lnTo>
                    <a:pt x="648423" y="43129"/>
                  </a:lnTo>
                  <a:lnTo>
                    <a:pt x="645909" y="40601"/>
                  </a:lnTo>
                  <a:lnTo>
                    <a:pt x="645909" y="29057"/>
                  </a:lnTo>
                  <a:lnTo>
                    <a:pt x="648423" y="26543"/>
                  </a:lnTo>
                  <a:lnTo>
                    <a:pt x="674446" y="26543"/>
                  </a:lnTo>
                  <a:lnTo>
                    <a:pt x="676960" y="29057"/>
                  </a:lnTo>
                  <a:lnTo>
                    <a:pt x="676960" y="42329"/>
                  </a:lnTo>
                  <a:lnTo>
                    <a:pt x="701649" y="42329"/>
                  </a:lnTo>
                  <a:lnTo>
                    <a:pt x="701649" y="45377"/>
                  </a:lnTo>
                  <a:lnTo>
                    <a:pt x="699135" y="47904"/>
                  </a:lnTo>
                  <a:lnTo>
                    <a:pt x="694359" y="47904"/>
                  </a:lnTo>
                  <a:lnTo>
                    <a:pt x="687236" y="49531"/>
                  </a:lnTo>
                  <a:lnTo>
                    <a:pt x="682175" y="53946"/>
                  </a:lnTo>
                  <a:lnTo>
                    <a:pt x="679156" y="60452"/>
                  </a:lnTo>
                  <a:lnTo>
                    <a:pt x="678154" y="68351"/>
                  </a:lnTo>
                  <a:lnTo>
                    <a:pt x="678154" y="78308"/>
                  </a:lnTo>
                  <a:close/>
                </a:path>
                <a:path w="701675" h="123189">
                  <a:moveTo>
                    <a:pt x="684923" y="94894"/>
                  </a:moveTo>
                  <a:lnTo>
                    <a:pt x="648423" y="94894"/>
                  </a:lnTo>
                  <a:lnTo>
                    <a:pt x="645909" y="92367"/>
                  </a:lnTo>
                  <a:lnTo>
                    <a:pt x="645909" y="80835"/>
                  </a:lnTo>
                  <a:lnTo>
                    <a:pt x="648423" y="78308"/>
                  </a:lnTo>
                  <a:lnTo>
                    <a:pt x="684923" y="78308"/>
                  </a:lnTo>
                  <a:lnTo>
                    <a:pt x="687451" y="80835"/>
                  </a:lnTo>
                  <a:lnTo>
                    <a:pt x="687451" y="92367"/>
                  </a:lnTo>
                  <a:lnTo>
                    <a:pt x="684923" y="94894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>
                <a:solidFill>
                  <a:srgbClr val="034EA2"/>
                </a:solidFill>
              </a:endParaRPr>
            </a:p>
          </p:txBody>
        </p:sp>
      </p:grpSp>
      <p:pic>
        <p:nvPicPr>
          <p:cNvPr id="30" name="Gráfico 29">
            <a:extLst>
              <a:ext uri="{FF2B5EF4-FFF2-40B4-BE49-F238E27FC236}">
                <a16:creationId xmlns:a16="http://schemas.microsoft.com/office/drawing/2014/main" xmlns="" id="{1F6442FF-D4B3-4BA4-B993-BF36FF6A36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349604" y="3906965"/>
            <a:ext cx="999531" cy="428371"/>
          </a:xfrm>
          <a:prstGeom prst="rect">
            <a:avLst/>
          </a:prstGeom>
        </p:spPr>
      </p:pic>
      <p:sp>
        <p:nvSpPr>
          <p:cNvPr id="32" name="CaixaDeTexto 5">
            <a:extLst>
              <a:ext uri="{FF2B5EF4-FFF2-40B4-BE49-F238E27FC236}">
                <a16:creationId xmlns:a16="http://schemas.microsoft.com/office/drawing/2014/main" xmlns="" id="{13E8C7D9-D7C2-4637-A583-BF2DF729E2F7}"/>
              </a:ext>
            </a:extLst>
          </p:cNvPr>
          <p:cNvSpPr txBox="1"/>
          <p:nvPr/>
        </p:nvSpPr>
        <p:spPr>
          <a:xfrm>
            <a:off x="2759339" y="2762337"/>
            <a:ext cx="2717320" cy="415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051" dirty="0">
                <a:solidFill>
                  <a:srgbClr val="034EA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Secretaria Municipal de Planejamento, Orçamento e Gestão</a:t>
            </a:r>
          </a:p>
        </p:txBody>
      </p:sp>
      <p:sp>
        <p:nvSpPr>
          <p:cNvPr id="35" name="object 2">
            <a:extLst>
              <a:ext uri="{FF2B5EF4-FFF2-40B4-BE49-F238E27FC236}">
                <a16:creationId xmlns:a16="http://schemas.microsoft.com/office/drawing/2014/main" xmlns="" id="{A128AB48-6AB1-4F78-8212-791DAA1D4F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9820" y="1452050"/>
            <a:ext cx="4205685" cy="1154216"/>
          </a:xfrm>
          <a:prstGeom prst="rect">
            <a:avLst/>
          </a:prstGeom>
        </p:spPr>
        <p:txBody>
          <a:bodyPr vert="horz" wrap="square" lIns="0" tIns="45773" rIns="0" bIns="0" rtlCol="0">
            <a:spAutoFit/>
          </a:bodyPr>
          <a:lstStyle/>
          <a:p>
            <a:pPr algn="ctr">
              <a:buClr>
                <a:schemeClr val="lt1"/>
              </a:buClr>
              <a:buSzPts val="4290"/>
              <a:defRPr/>
            </a:pPr>
            <a:r>
              <a:rPr lang="pt-BR" sz="2400" dirty="0">
                <a:solidFill>
                  <a:srgbClr val="034EA2"/>
                </a:solidFill>
                <a:latin typeface="Arial Rounded MT Bold" panose="020F0704030504030204"/>
                <a:ea typeface="Calibri"/>
                <a:cs typeface="Calibri"/>
                <a:sym typeface="Calibri"/>
              </a:rPr>
              <a:t>Audiência Pública de Prestação de Contas PBH - 3º Quadrimestre / 2022</a:t>
            </a:r>
            <a:endParaRPr lang="pt-BR" sz="2400" dirty="0">
              <a:solidFill>
                <a:srgbClr val="034EA2"/>
              </a:solidFill>
              <a:latin typeface="Arial Rounded MT Bold" panose="020F0704030504030204"/>
              <a:ea typeface="Arial"/>
              <a:cs typeface="Arial"/>
              <a:sym typeface="Arial"/>
            </a:endParaRPr>
          </a:p>
        </p:txBody>
      </p:sp>
      <p:sp>
        <p:nvSpPr>
          <p:cNvPr id="29" name="CaixaDeTexto 5">
            <a:extLst>
              <a:ext uri="{FF2B5EF4-FFF2-40B4-BE49-F238E27FC236}">
                <a16:creationId xmlns:a16="http://schemas.microsoft.com/office/drawing/2014/main" xmlns="" id="{13E8C7D9-D7C2-4637-A583-BF2DF729E2F7}"/>
              </a:ext>
            </a:extLst>
          </p:cNvPr>
          <p:cNvSpPr txBox="1"/>
          <p:nvPr/>
        </p:nvSpPr>
        <p:spPr>
          <a:xfrm>
            <a:off x="1528246" y="3160317"/>
            <a:ext cx="271732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051" dirty="0">
                <a:solidFill>
                  <a:srgbClr val="034EA2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CMBH, 28/02/2023</a:t>
            </a:r>
          </a:p>
        </p:txBody>
      </p:sp>
      <p:sp>
        <p:nvSpPr>
          <p:cNvPr id="33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chemeClr val="bg1"/>
                </a:solidFill>
              </a:rPr>
              <a:t>1/84</a:t>
            </a:r>
            <a:endParaRPr lang="pt-BR" altLang="pt-BR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82881" y="242457"/>
            <a:ext cx="62615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Comparativo entre Despesa Fixada e Empenhada até o </a:t>
            </a:r>
            <a:b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</a:br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3º Quadrimestre/2022 e Despesa Empenhada até o 3ºQuadrimestre /2021, por Categoria Econômica</a:t>
            </a:r>
            <a:r>
              <a:rPr lang="pt-BR" sz="160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 </a:t>
            </a:r>
            <a:br>
              <a:rPr lang="pt-BR" sz="160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</a:br>
            <a:endParaRPr lang="pt-BR" sz="1600" dirty="0">
              <a:solidFill>
                <a:srgbClr val="034EA2"/>
              </a:solidFill>
              <a:latin typeface="Arial Rounded MT Bold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32623" y="4096693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323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5464657" y="1211816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</a:pPr>
            <a:r>
              <a:rPr lang="pt-BR" sz="800" i="1" dirty="0">
                <a:solidFill>
                  <a:srgbClr val="000000"/>
                </a:solidFill>
                <a:latin typeface="Arial Rounded MT Bold"/>
                <a:cs typeface="Arial" panose="020B0604020202020204" pitchFamily="34" charset="0"/>
                <a:sym typeface="Arial" panose="020B0604020202020204" pitchFamily="34" charset="0"/>
              </a:rPr>
              <a:t>Em R$ 1,00</a:t>
            </a:r>
          </a:p>
        </p:txBody>
      </p:sp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614395"/>
              </p:ext>
            </p:extLst>
          </p:nvPr>
        </p:nvGraphicFramePr>
        <p:xfrm>
          <a:off x="537369" y="1627451"/>
          <a:ext cx="5540731" cy="233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9" name="Planilha" r:id="rId10" imgW="6581599" imgH="2771816" progId="Excel.Sheet.12">
                  <p:embed/>
                </p:oleObj>
              </mc:Choice>
              <mc:Fallback>
                <p:oleObj name="Planilha" r:id="rId10" imgW="6581599" imgH="27718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37369" y="1627451"/>
                        <a:ext cx="5540731" cy="2333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017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25299" y="136252"/>
            <a:ext cx="6272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Despesas por Função de Governo - Comparativo entre LOA/22 e Valores Empenhados e Liquidados até o 3º Quadrimestre/22</a:t>
            </a:r>
            <a:r>
              <a:rPr lang="pt-BR" sz="160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 </a:t>
            </a:r>
            <a:endParaRPr lang="pt-BR" sz="1600" dirty="0">
              <a:solidFill>
                <a:srgbClr val="034EA2"/>
              </a:solidFill>
              <a:latin typeface="Arial Rounded MT Bold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15367" y="4708602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323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CaixaDeTexto 28"/>
          <p:cNvSpPr txBox="1"/>
          <p:nvPr/>
        </p:nvSpPr>
        <p:spPr>
          <a:xfrm>
            <a:off x="5268174" y="774651"/>
            <a:ext cx="100012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t-BR" sz="800" i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Em  R$ 1,00</a:t>
            </a:r>
          </a:p>
        </p:txBody>
      </p: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7305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4324084"/>
              </p:ext>
            </p:extLst>
          </p:nvPr>
        </p:nvGraphicFramePr>
        <p:xfrm>
          <a:off x="384969" y="1006164"/>
          <a:ext cx="5782593" cy="35662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7" name="Planilha" r:id="rId10" imgW="8124782" imgH="5009964" progId="Excel.Sheet.12">
                  <p:embed/>
                </p:oleObj>
              </mc:Choice>
              <mc:Fallback>
                <p:oleObj name="Planilha" r:id="rId10" imgW="8124782" imgH="50099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4969" y="1006164"/>
                        <a:ext cx="5782593" cy="35662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7371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108304" y="194598"/>
            <a:ext cx="61596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ts val="2430"/>
              <a:defRPr/>
            </a:pPr>
            <a:r>
              <a:rPr lang="pt-BR" sz="1600" b="1" kern="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Valor Orçado e Despesa Empenhada até o 3º </a:t>
            </a:r>
            <a:r>
              <a:rPr lang="pt-BR" sz="1600" b="1" kern="0" dirty="0" err="1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Quad</a:t>
            </a:r>
            <a:r>
              <a:rPr lang="pt-BR" sz="1600" b="1" kern="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./2022</a:t>
            </a:r>
          </a:p>
          <a:p>
            <a:pPr algn="ctr">
              <a:buClr>
                <a:srgbClr val="FF0000"/>
              </a:buClr>
              <a:buSzPts val="2430"/>
              <a:defRPr/>
            </a:pPr>
            <a:r>
              <a:rPr lang="pt-BR" sz="1600" b="1" kern="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Estimativas por Região Administrativa/BH</a:t>
            </a:r>
          </a:p>
          <a:p>
            <a:pPr algn="ctr">
              <a:buClr>
                <a:srgbClr val="FF0000"/>
              </a:buClr>
              <a:buSzPts val="2430"/>
              <a:defRPr/>
            </a:pPr>
            <a:r>
              <a:rPr lang="pt-BR" sz="1200" kern="0" dirty="0">
                <a:latin typeface="Arial Rounded MT Bold"/>
                <a:ea typeface="Calibri"/>
                <a:cs typeface="Calibri"/>
                <a:sym typeface="Calibri"/>
              </a:rPr>
              <a:t>(em bilhões de R$)</a:t>
            </a:r>
            <a:endParaRPr lang="pt-BR" kern="0" dirty="0">
              <a:latin typeface="Arial Rounded MT Bold"/>
              <a:ea typeface="Calibri"/>
              <a:cs typeface="Calibri"/>
              <a:sym typeface="Calibri"/>
            </a:endParaRP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366" y="4708603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179;p11"/>
          <p:cNvSpPr/>
          <p:nvPr/>
        </p:nvSpPr>
        <p:spPr>
          <a:xfrm>
            <a:off x="-32076" y="4770606"/>
            <a:ext cx="460804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pt-BR" sz="600" b="1" kern="0" dirty="0">
                <a:latin typeface="Arial Rounded MT Bold"/>
                <a:cs typeface="Calibri" panose="020F0502020204030204" pitchFamily="34" charset="0"/>
                <a:sym typeface="Arial"/>
              </a:rPr>
              <a:t>Fonte: SOF – Sistema Orçamentário e Financeiro da PBH (valores preliminares, sujeitos a revisão)</a:t>
            </a:r>
          </a:p>
          <a:p>
            <a:pPr>
              <a:buClr>
                <a:srgbClr val="000000"/>
              </a:buClr>
              <a:defRPr/>
            </a:pPr>
            <a:r>
              <a:rPr lang="pt-BR" sz="600" kern="0" dirty="0">
                <a:latin typeface="Arial Rounded MT Bold"/>
                <a:cs typeface="Calibri" panose="020F0502020204030204" pitchFamily="34" charset="0"/>
                <a:sym typeface="Arial"/>
              </a:rPr>
              <a:t>Nota: de acordo com a metodologia adotada, considera-se os valores alocados nas Regionais, acrescido do rateio dos valores alocados nas unidades centrais de acordo com parâmetros pré-estabelecidos.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154537" y="1100918"/>
          <a:ext cx="6055837" cy="36076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7" name="CaixaDeTexto 5"/>
          <p:cNvSpPr txBox="1">
            <a:spLocks noChangeArrowheads="1"/>
          </p:cNvSpPr>
          <p:nvPr/>
        </p:nvSpPr>
        <p:spPr bwMode="auto">
          <a:xfrm>
            <a:off x="517305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11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913191" y="60642"/>
            <a:ext cx="5380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F0000"/>
              </a:buClr>
              <a:buSzPts val="2400"/>
              <a:buFont typeface="Calibri" panose="020F0502020204030204" pitchFamily="34" charset="0"/>
              <a:buNone/>
            </a:pPr>
            <a:r>
              <a:rPr lang="pt-BR" altLang="pt-BR" sz="1600" b="1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>Despesa Empenhada até o 3º </a:t>
            </a:r>
            <a:r>
              <a:rPr lang="pt-BR" altLang="pt-BR" sz="1600" b="1" dirty="0" err="1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>Quad</a:t>
            </a:r>
            <a:r>
              <a:rPr lang="pt-BR" altLang="pt-BR" sz="1600" b="1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>./2022</a:t>
            </a:r>
          </a:p>
          <a:p>
            <a:pPr algn="ctr">
              <a:buClr>
                <a:srgbClr val="FF0000"/>
              </a:buClr>
              <a:buSzPts val="2400"/>
              <a:buFont typeface="Calibri" panose="020F0502020204030204" pitchFamily="34" charset="0"/>
              <a:buNone/>
            </a:pPr>
            <a:r>
              <a:rPr lang="pt-BR" altLang="pt-BR" sz="1600" b="1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> por Objetivo de Desenvolvimento Sustentável (ODS)</a:t>
            </a:r>
            <a:r>
              <a:rPr lang="pt-BR" altLang="pt-BR" sz="1600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/>
            </a:r>
            <a:br>
              <a:rPr lang="pt-BR" altLang="pt-BR" sz="1600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</a:br>
            <a:endParaRPr lang="pt-BR" altLang="pt-BR" sz="1600" dirty="0">
              <a:solidFill>
                <a:srgbClr val="034EA2"/>
              </a:solidFill>
              <a:latin typeface="Arial Rounded MT Bold"/>
              <a:sym typeface="Calibri" panose="020F0502020204030204" pitchFamily="34" charset="0"/>
            </a:endParaRP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9573" y="4688761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7" name="Google Shape;180;p11" descr="Resultado de imagem para ODS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" y="101490"/>
            <a:ext cx="775779" cy="492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Google Shape;179;p11"/>
          <p:cNvSpPr>
            <a:spLocks noChangeArrowheads="1"/>
          </p:cNvSpPr>
          <p:nvPr/>
        </p:nvSpPr>
        <p:spPr bwMode="auto">
          <a:xfrm>
            <a:off x="-28498" y="4708525"/>
            <a:ext cx="4833068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600" b="1" dirty="0">
                <a:latin typeface="Arial Rounded MT Bold"/>
              </a:rPr>
              <a:t>Fonte: SOF – Sistema Orçamentário e Financeiro da PBH - Orçamento Temático ODS</a:t>
            </a:r>
            <a:endParaRPr lang="pt-BR" altLang="pt-BR" sz="600" i="1" dirty="0">
              <a:latin typeface="Arial Rounded MT Bold"/>
            </a:endParaRPr>
          </a:p>
          <a:p>
            <a:pPr>
              <a:buClrTx/>
              <a:buFontTx/>
              <a:buNone/>
            </a:pPr>
            <a:r>
              <a:rPr lang="pt-BR" altLang="pt-BR" sz="600" i="1" dirty="0">
                <a:latin typeface="Arial Rounded MT Bold"/>
              </a:rPr>
              <a:t>OBS: ODS 17 inclui despesas com Legislativo, Inativos, Dívida  e Outros Encargos Gerais (aproximadamente 22% do </a:t>
            </a:r>
          </a:p>
          <a:p>
            <a:pPr>
              <a:buClrTx/>
              <a:buFontTx/>
              <a:buNone/>
            </a:pPr>
            <a:r>
              <a:rPr lang="pt-BR" altLang="pt-BR" sz="600" i="1" dirty="0">
                <a:latin typeface="Arial Rounded MT Bold"/>
              </a:rPr>
              <a:t>Orçamento da PBH)</a:t>
            </a:r>
            <a:endParaRPr lang="pt-BR" altLang="pt-BR" sz="600" b="1" dirty="0">
              <a:latin typeface="Arial Rounded MT Bold"/>
            </a:endParaRPr>
          </a:p>
          <a:p>
            <a:pPr>
              <a:buClrTx/>
              <a:buFontTx/>
              <a:buNone/>
            </a:pPr>
            <a:r>
              <a:rPr lang="pt-BR" altLang="pt-BR" sz="500" dirty="0">
                <a:latin typeface="Arial Rounded MT Bold"/>
              </a:rPr>
              <a:t>Detalhamento disponível em: </a:t>
            </a:r>
            <a:r>
              <a:rPr lang="pt-BR" altLang="pt-BR" sz="500" dirty="0">
                <a:latin typeface="Arial Rounded MT Bold"/>
                <a:hlinkClick r:id="rId7"/>
              </a:rPr>
              <a:t>https://prefeitura.pbh.gov.br/planejamento/planejamento-e-orcamento/objetivos-do-desenvolvimento-sustentavel</a:t>
            </a:r>
            <a:r>
              <a:rPr lang="pt-BR" altLang="pt-BR" sz="500" dirty="0">
                <a:latin typeface="Arial Rounded MT Bold"/>
              </a:rPr>
              <a:t> </a:t>
            </a:r>
            <a:endParaRPr lang="pt-BR" altLang="pt-BR" sz="500" i="1" dirty="0">
              <a:latin typeface="Arial Rounded MT Bold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AB0E0077-36E0-3020-DE61-A055EFD98CE1}"/>
              </a:ext>
            </a:extLst>
          </p:cNvPr>
          <p:cNvGraphicFramePr>
            <a:graphicFrameLocks noGrp="1"/>
          </p:cNvGraphicFramePr>
          <p:nvPr/>
        </p:nvGraphicFramePr>
        <p:xfrm>
          <a:off x="154537" y="781239"/>
          <a:ext cx="6001773" cy="3851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7305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2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486201" y="1154620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03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0" y="1267074"/>
            <a:ext cx="5181600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438923" y="1787704"/>
            <a:ext cx="5530894" cy="1107996"/>
          </a:xfrm>
        </p:spPr>
        <p:txBody>
          <a:bodyPr/>
          <a:lstStyle/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INDICADORES ECONÔMICOS</a:t>
            </a:r>
          </a:p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DE BELO HORIZONTE</a:t>
            </a:r>
            <a:endParaRPr lang="pt-BR" altLang="pt-BR" sz="24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14/84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830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ABF73B-1E14-4151-97B6-2FB255C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9" y="212725"/>
            <a:ext cx="6179344" cy="858308"/>
          </a:xfrm>
        </p:spPr>
        <p:txBody>
          <a:bodyPr>
            <a:normAutofit/>
          </a:bodyPr>
          <a:lstStyle/>
          <a:p>
            <a:r>
              <a:rPr lang="pt-BR" sz="2400" kern="1200" dirty="0">
                <a:solidFill>
                  <a:srgbClr val="034EA2"/>
                </a:solidFill>
                <a:latin typeface="Arial Rounded MT Bold"/>
                <a:ea typeface="+mn-ea"/>
                <a:cs typeface="+mn-cs"/>
              </a:rPr>
              <a:t>PIB Municipal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7E9B305-4FA1-4BA8-A905-CA1B94C0BA86}"/>
              </a:ext>
            </a:extLst>
          </p:cNvPr>
          <p:cNvSpPr txBox="1"/>
          <p:nvPr/>
        </p:nvSpPr>
        <p:spPr>
          <a:xfrm>
            <a:off x="136518" y="4880159"/>
            <a:ext cx="10971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623">
              <a:buClr>
                <a:srgbClr val="000000"/>
              </a:buClr>
            </a:pPr>
            <a:r>
              <a:rPr lang="pt-BR" sz="800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Fonte: IBGE</a:t>
            </a:r>
          </a:p>
        </p:txBody>
      </p:sp>
      <p:grpSp>
        <p:nvGrpSpPr>
          <p:cNvPr id="3" name="Group 24">
            <a:extLst>
              <a:ext uri="{FF2B5EF4-FFF2-40B4-BE49-F238E27FC236}">
                <a16:creationId xmlns:a16="http://schemas.microsoft.com/office/drawing/2014/main" xmlns="" id="{C7687A82-B5FF-FFFF-DAF5-555B5BF5DB7F}"/>
              </a:ext>
            </a:extLst>
          </p:cNvPr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4" name="object 7">
              <a:extLst>
                <a:ext uri="{FF2B5EF4-FFF2-40B4-BE49-F238E27FC236}">
                  <a16:creationId xmlns:a16="http://schemas.microsoft.com/office/drawing/2014/main" xmlns="" id="{DD4EA44E-66CB-29C0-BCFC-0FA0840D42E9}"/>
                </a:ext>
              </a:extLst>
            </p:cNvPr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xmlns="" id="{0DA1B917-FA79-B84E-DC70-F718A9C3DDF2}"/>
                </a:ext>
              </a:extLst>
            </p:cNvPr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xmlns="" id="{B3B13D06-5026-649C-47F9-A43F6A184DB4}"/>
                </a:ext>
              </a:extLst>
            </p:cNvPr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xmlns="" id="{27EDE147-0B84-A866-06FD-9FE95A73096F}"/>
                </a:ext>
              </a:extLst>
            </p:cNvPr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xmlns="" id="{2F43816C-516A-4DA4-A406-52562FEA1707}"/>
                </a:ext>
              </a:extLst>
            </p:cNvPr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xmlns="" id="{C39B348E-2069-2D1E-6490-D19BEEAC292C}"/>
                </a:ext>
              </a:extLst>
            </p:cNvPr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xmlns="" id="{FA4195A3-AC53-9A13-1C0A-E81D31576A02}"/>
                </a:ext>
              </a:extLst>
            </p:cNvPr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xmlns="" id="{1253024A-0786-DF3E-E169-9502591A6D7D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xmlns="" id="{EE7C7DA9-2B2C-D06D-58B0-51C6C0AAFCFF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7239EE2E-FACB-DEDA-F88B-2B33D906AC69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xmlns="" id="{351DBD75-B28D-A0D1-C89B-07F8B17C0242}"/>
              </a:ext>
            </a:extLst>
          </p:cNvPr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xmlns="" id="{1703ACCC-312E-742B-3D66-6844862BBCF9}"/>
                </a:ext>
              </a:extLst>
            </p:cNvPr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xmlns="" id="{580BA9FA-749C-AFCA-2C11-9CCDA159C213}"/>
                </a:ext>
              </a:extLst>
            </p:cNvPr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19387E06-CC6E-FBEB-D972-4E8308DEED39}"/>
              </a:ext>
            </a:extLst>
          </p:cNvPr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A582FECF-BB1E-1C8F-B7E1-49569E302C77}"/>
              </a:ext>
            </a:extLst>
          </p:cNvPr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3DFB5758-BD9E-8A21-7FB7-793DCB776BA3}"/>
              </a:ext>
            </a:extLst>
          </p:cNvPr>
          <p:cNvGrpSpPr/>
          <p:nvPr/>
        </p:nvGrpSpPr>
        <p:grpSpPr>
          <a:xfrm>
            <a:off x="5614365" y="4611659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58AADE1D-F075-5A1C-7683-35F34CE8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2AB7AF05-CB70-4E29-6C79-DBF4CF84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xmlns="" id="{4A81ED21-DDF0-42ED-8420-9B98AD5B21FF}"/>
              </a:ext>
            </a:extLst>
          </p:cNvPr>
          <p:cNvGraphicFramePr>
            <a:graphicFrameLocks/>
          </p:cNvGraphicFramePr>
          <p:nvPr/>
        </p:nvGraphicFramePr>
        <p:xfrm>
          <a:off x="136518" y="955967"/>
          <a:ext cx="6073855" cy="3858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15/84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045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ABF73B-1E14-4151-97B6-2FB255C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9" y="206233"/>
            <a:ext cx="6179344" cy="858308"/>
          </a:xfrm>
        </p:spPr>
        <p:txBody>
          <a:bodyPr>
            <a:normAutofit/>
          </a:bodyPr>
          <a:lstStyle/>
          <a:p>
            <a:r>
              <a:rPr lang="pt-BR" sz="2400" kern="1200" dirty="0">
                <a:solidFill>
                  <a:srgbClr val="034EA2"/>
                </a:solidFill>
                <a:latin typeface="Arial Rounded MT Bold"/>
                <a:ea typeface="+mn-ea"/>
                <a:cs typeface="+mn-cs"/>
              </a:rPr>
              <a:t>Emprego Formal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5426A8F-A5F5-4E71-8C19-81161D6F1C15}"/>
              </a:ext>
            </a:extLst>
          </p:cNvPr>
          <p:cNvSpPr txBox="1"/>
          <p:nvPr/>
        </p:nvSpPr>
        <p:spPr>
          <a:xfrm>
            <a:off x="156369" y="4825861"/>
            <a:ext cx="10971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623">
              <a:buClr>
                <a:srgbClr val="000000"/>
              </a:buClr>
            </a:pPr>
            <a:r>
              <a:rPr lang="pt-BR" sz="800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Fonte: RAIS/MTE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EF2748C2-B18D-4163-A0CA-3BA353867F26}"/>
              </a:ext>
            </a:extLst>
          </p:cNvPr>
          <p:cNvGraphicFramePr>
            <a:graphicFrameLocks/>
          </p:cNvGraphicFramePr>
          <p:nvPr/>
        </p:nvGraphicFramePr>
        <p:xfrm>
          <a:off x="343297" y="1064658"/>
          <a:ext cx="5832939" cy="3650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24">
            <a:extLst>
              <a:ext uri="{FF2B5EF4-FFF2-40B4-BE49-F238E27FC236}">
                <a16:creationId xmlns:a16="http://schemas.microsoft.com/office/drawing/2014/main" xmlns="" id="{FB4AF2C6-F9D6-3318-F726-994A427D2A41}"/>
              </a:ext>
            </a:extLst>
          </p:cNvPr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805931A7-BE64-3B5B-CF14-7F2C3E59E02D}"/>
                </a:ext>
              </a:extLst>
            </p:cNvPr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xmlns="" id="{DC6BEAB2-A350-0415-B276-8B6FD6397DA9}"/>
                </a:ext>
              </a:extLst>
            </p:cNvPr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xmlns="" id="{71D88566-BCC8-E431-B32D-70C71D0F1A52}"/>
                </a:ext>
              </a:extLst>
            </p:cNvPr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xmlns="" id="{15684418-F875-8CE9-58B4-A02DCA623EE0}"/>
                </a:ext>
              </a:extLst>
            </p:cNvPr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xmlns="" id="{7B38C12A-7EB8-6454-02B8-3AACB671F3E8}"/>
                </a:ext>
              </a:extLst>
            </p:cNvPr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xmlns="" id="{F7A94155-9DC5-FCDD-97A9-3DF72451048B}"/>
                </a:ext>
              </a:extLst>
            </p:cNvPr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xmlns="" id="{D22FACC7-7464-8626-5303-CCFCEC388505}"/>
                </a:ext>
              </a:extLst>
            </p:cNvPr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xmlns="" id="{84F02A96-B7EF-F42E-6D91-BF1688A6F5AE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xmlns="" id="{FD9AA523-7FEA-E68B-FF34-FB0DAAE009A6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957BAECC-E3F0-A26D-89E8-9F4BC33AFE33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xmlns="" id="{664A1479-460B-661D-88AD-0F3925944AD3}"/>
              </a:ext>
            </a:extLst>
          </p:cNvPr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xmlns="" id="{40D81D12-A4A9-DFEA-3AF5-7CF0F03F9013}"/>
                </a:ext>
              </a:extLst>
            </p:cNvPr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xmlns="" id="{843A62F3-DA6C-6A34-AD69-4C111CDE53C9}"/>
                </a:ext>
              </a:extLst>
            </p:cNvPr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5A5E5512-7413-65C5-AE35-1F3BC133729D}"/>
              </a:ext>
            </a:extLst>
          </p:cNvPr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BA9C8CA1-A2A7-F675-044E-F425B45F56A7}"/>
              </a:ext>
            </a:extLst>
          </p:cNvPr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4FC85C43-D4CE-244A-F135-7FAB74AB7AEF}"/>
              </a:ext>
            </a:extLst>
          </p:cNvPr>
          <p:cNvGrpSpPr/>
          <p:nvPr/>
        </p:nvGrpSpPr>
        <p:grpSpPr>
          <a:xfrm>
            <a:off x="5614589" y="4708525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BE7724DC-3CE1-43AE-4327-9C9A025B9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4C80D09-95F8-A1A1-C3BE-758E489BF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09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ABF73B-1E14-4151-97B6-2FB255C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9" y="130033"/>
            <a:ext cx="6179344" cy="858308"/>
          </a:xfrm>
        </p:spPr>
        <p:txBody>
          <a:bodyPr>
            <a:normAutofit/>
          </a:bodyPr>
          <a:lstStyle/>
          <a:p>
            <a:r>
              <a:rPr lang="pt-BR" sz="2400" kern="1200" dirty="0">
                <a:solidFill>
                  <a:srgbClr val="034EA2"/>
                </a:solidFill>
                <a:latin typeface="Arial Rounded MT Bold"/>
              </a:rPr>
              <a:t>Emprego Formal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5426A8F-A5F5-4E71-8C19-81161D6F1C15}"/>
              </a:ext>
            </a:extLst>
          </p:cNvPr>
          <p:cNvSpPr txBox="1"/>
          <p:nvPr/>
        </p:nvSpPr>
        <p:spPr>
          <a:xfrm>
            <a:off x="126034" y="4839440"/>
            <a:ext cx="109713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623">
              <a:buClr>
                <a:srgbClr val="000000"/>
              </a:buClr>
            </a:pPr>
            <a:r>
              <a:rPr lang="pt-BR" sz="800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Fonte: RAIS/MTE 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xmlns="" id="{CD569F3A-C329-4ADE-8AB9-3E86B0C9D8DC}"/>
              </a:ext>
            </a:extLst>
          </p:cNvPr>
          <p:cNvGraphicFramePr>
            <a:graphicFrameLocks/>
          </p:cNvGraphicFramePr>
          <p:nvPr/>
        </p:nvGraphicFramePr>
        <p:xfrm>
          <a:off x="461170" y="1125228"/>
          <a:ext cx="5663074" cy="365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4">
            <a:extLst>
              <a:ext uri="{FF2B5EF4-FFF2-40B4-BE49-F238E27FC236}">
                <a16:creationId xmlns:a16="http://schemas.microsoft.com/office/drawing/2014/main" xmlns="" id="{E104C949-EE6A-BD42-C291-19B8D1FEF677}"/>
              </a:ext>
            </a:extLst>
          </p:cNvPr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CC245999-34BE-99E7-B119-E76AB90D383E}"/>
                </a:ext>
              </a:extLst>
            </p:cNvPr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xmlns="" id="{C3146CC0-6F21-7356-98B2-E1CAD2588FE2}"/>
                </a:ext>
              </a:extLst>
            </p:cNvPr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xmlns="" id="{9CB82B2F-6842-EE7D-6428-4C14F6CC9A5D}"/>
                </a:ext>
              </a:extLst>
            </p:cNvPr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xmlns="" id="{A1785612-0DDF-C945-2CAF-8F1C1FB53BBA}"/>
                </a:ext>
              </a:extLst>
            </p:cNvPr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xmlns="" id="{6FF8A223-99FF-6B14-1E78-40B32E935189}"/>
                </a:ext>
              </a:extLst>
            </p:cNvPr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xmlns="" id="{6524A5D5-665B-5802-46DE-E149F40FD88D}"/>
                </a:ext>
              </a:extLst>
            </p:cNvPr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xmlns="" id="{ACA76A2D-00E1-E0B5-83F9-AB6E01BE8857}"/>
                </a:ext>
              </a:extLst>
            </p:cNvPr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xmlns="" id="{B171260E-70E7-318C-7E8B-760E2F632F6F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xmlns="" id="{48C6FE9B-8DA4-D72F-95BE-1A75734335F8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F189626E-62E3-9781-4D59-6D95FACFFBA2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xmlns="" id="{905F9AC4-8218-71DA-49DB-85709C2E2E41}"/>
              </a:ext>
            </a:extLst>
          </p:cNvPr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xmlns="" id="{46DBF53B-60C5-69E0-77E9-ECCFD91765B7}"/>
                </a:ext>
              </a:extLst>
            </p:cNvPr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xmlns="" id="{8AD598FB-BE87-6204-DE78-873BA20B4C64}"/>
                </a:ext>
              </a:extLst>
            </p:cNvPr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13750F61-1B25-8C2E-282F-E1C822F51166}"/>
              </a:ext>
            </a:extLst>
          </p:cNvPr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83283D32-F70C-6B3E-1D60-A9FDC4DD6C51}"/>
              </a:ext>
            </a:extLst>
          </p:cNvPr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67CD9D23-1491-00C6-21D8-293EACAF0669}"/>
              </a:ext>
            </a:extLst>
          </p:cNvPr>
          <p:cNvGrpSpPr/>
          <p:nvPr/>
        </p:nvGrpSpPr>
        <p:grpSpPr>
          <a:xfrm>
            <a:off x="5614589" y="4632325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A9208589-9DFC-5E55-6ED4-14E62E31B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5EC41BE0-B242-DA1B-AF68-4CE257E6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478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1ABF73B-1E14-4151-97B6-2FB255C32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69" y="206233"/>
            <a:ext cx="6179344" cy="858308"/>
          </a:xfrm>
        </p:spPr>
        <p:txBody>
          <a:bodyPr>
            <a:normAutofit/>
          </a:bodyPr>
          <a:lstStyle/>
          <a:p>
            <a:r>
              <a:rPr lang="pt-BR" sz="2400" kern="1200" dirty="0">
                <a:solidFill>
                  <a:srgbClr val="034EA2"/>
                </a:solidFill>
                <a:latin typeface="Arial Rounded MT Bold"/>
              </a:rPr>
              <a:t>Emprego Formal</a:t>
            </a:r>
            <a:endParaRPr lang="pt-BR" sz="2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75426A8F-A5F5-4E71-8C19-81161D6F1C15}"/>
              </a:ext>
            </a:extLst>
          </p:cNvPr>
          <p:cNvSpPr txBox="1"/>
          <p:nvPr/>
        </p:nvSpPr>
        <p:spPr>
          <a:xfrm>
            <a:off x="0" y="4803002"/>
            <a:ext cx="4005130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6623">
              <a:buClr>
                <a:srgbClr val="000000"/>
              </a:buClr>
            </a:pPr>
            <a:r>
              <a:rPr lang="pt-BR" sz="800" i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Fonte: CAGED/MTE </a:t>
            </a:r>
          </a:p>
          <a:p>
            <a:pPr defTabSz="686623">
              <a:buClr>
                <a:srgbClr val="000000"/>
              </a:buClr>
            </a:pPr>
            <a:r>
              <a:rPr lang="pt-BR" sz="788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  <a:cs typeface="Arial"/>
                <a:sym typeface="Arial"/>
              </a:rPr>
              <a:t>Atualizado com informações declaradas até dezembro de 2022</a:t>
            </a:r>
            <a:endParaRPr lang="pt-BR" sz="901" kern="0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cs typeface="Arial"/>
              <a:sym typeface="Arial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xmlns="" id="{2A372112-927F-415A-A74B-8D6456BF75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9148212"/>
              </p:ext>
            </p:extLst>
          </p:nvPr>
        </p:nvGraphicFramePr>
        <p:xfrm>
          <a:off x="235223" y="994945"/>
          <a:ext cx="5975151" cy="371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24">
            <a:extLst>
              <a:ext uri="{FF2B5EF4-FFF2-40B4-BE49-F238E27FC236}">
                <a16:creationId xmlns:a16="http://schemas.microsoft.com/office/drawing/2014/main" xmlns="" id="{5607BF4B-0436-D62A-DE43-D643B04C643F}"/>
              </a:ext>
            </a:extLst>
          </p:cNvPr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6" name="object 7">
              <a:extLst>
                <a:ext uri="{FF2B5EF4-FFF2-40B4-BE49-F238E27FC236}">
                  <a16:creationId xmlns:a16="http://schemas.microsoft.com/office/drawing/2014/main" xmlns="" id="{643018A9-3F1D-523B-B8B5-9C53DACD21B2}"/>
                </a:ext>
              </a:extLst>
            </p:cNvPr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7" name="object 8">
              <a:extLst>
                <a:ext uri="{FF2B5EF4-FFF2-40B4-BE49-F238E27FC236}">
                  <a16:creationId xmlns:a16="http://schemas.microsoft.com/office/drawing/2014/main" xmlns="" id="{02E63458-303D-149E-D787-C4432FEC9DDD}"/>
                </a:ext>
              </a:extLst>
            </p:cNvPr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9">
              <a:extLst>
                <a:ext uri="{FF2B5EF4-FFF2-40B4-BE49-F238E27FC236}">
                  <a16:creationId xmlns:a16="http://schemas.microsoft.com/office/drawing/2014/main" xmlns="" id="{4DBD14C6-96D7-1F62-FC2E-D298A5C96412}"/>
                </a:ext>
              </a:extLst>
            </p:cNvPr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xmlns="" id="{123F02B4-65AD-8FA0-C219-5B34858B19F0}"/>
                </a:ext>
              </a:extLst>
            </p:cNvPr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4">
              <a:extLst>
                <a:ext uri="{FF2B5EF4-FFF2-40B4-BE49-F238E27FC236}">
                  <a16:creationId xmlns:a16="http://schemas.microsoft.com/office/drawing/2014/main" xmlns="" id="{140188B2-C40C-EE26-60CF-8C1445B70F73}"/>
                </a:ext>
              </a:extLst>
            </p:cNvPr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15">
              <a:extLst>
                <a:ext uri="{FF2B5EF4-FFF2-40B4-BE49-F238E27FC236}">
                  <a16:creationId xmlns:a16="http://schemas.microsoft.com/office/drawing/2014/main" xmlns="" id="{58EB520A-2B72-1F52-95EC-1F3A77969862}"/>
                </a:ext>
              </a:extLst>
            </p:cNvPr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6">
              <a:extLst>
                <a:ext uri="{FF2B5EF4-FFF2-40B4-BE49-F238E27FC236}">
                  <a16:creationId xmlns:a16="http://schemas.microsoft.com/office/drawing/2014/main" xmlns="" id="{6FFE3995-D081-725C-11A4-164D3C91A594}"/>
                </a:ext>
              </a:extLst>
            </p:cNvPr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3" name="object 15">
            <a:extLst>
              <a:ext uri="{FF2B5EF4-FFF2-40B4-BE49-F238E27FC236}">
                <a16:creationId xmlns:a16="http://schemas.microsoft.com/office/drawing/2014/main" xmlns="" id="{C10C9E76-57F9-03C8-98A7-DA23D9F6A14F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xmlns="" id="{B7677FD2-5B92-FA99-8605-CC870011723D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xmlns="" id="{A9ED1953-304E-0574-6ABE-D6DC58DCE242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16" name="Group 24">
            <a:extLst>
              <a:ext uri="{FF2B5EF4-FFF2-40B4-BE49-F238E27FC236}">
                <a16:creationId xmlns:a16="http://schemas.microsoft.com/office/drawing/2014/main" xmlns="" id="{F040B52F-E955-9AC9-CF36-CECC6A6D3F77}"/>
              </a:ext>
            </a:extLst>
          </p:cNvPr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xmlns="" id="{80204D17-97FB-182E-5406-5D2F2E6E880A}"/>
                </a:ext>
              </a:extLst>
            </p:cNvPr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xmlns="" id="{CF2E88A0-5E20-ECCD-E18A-53E217B24B95}"/>
                </a:ext>
              </a:extLst>
            </p:cNvPr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xmlns="" id="{FC2F4B94-AC88-0219-33D5-7BD2B216C2F3}"/>
              </a:ext>
            </a:extLst>
          </p:cNvPr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8AD6938E-A1CB-61DB-875F-F00DAC777936}"/>
              </a:ext>
            </a:extLst>
          </p:cNvPr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B4293F29-F1A3-A2A1-DD67-BCF45164301E}"/>
              </a:ext>
            </a:extLst>
          </p:cNvPr>
          <p:cNvGrpSpPr/>
          <p:nvPr/>
        </p:nvGrpSpPr>
        <p:grpSpPr>
          <a:xfrm>
            <a:off x="5614589" y="4708525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B1A08B50-2541-843C-285D-811B5CCD6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4CEE3929-E6B0-AF4B-8E43-7BC9040F4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218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486201" y="1154620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03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0" y="1267074"/>
            <a:ext cx="5181600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438923" y="1787704"/>
            <a:ext cx="5530894" cy="1036822"/>
          </a:xfrm>
        </p:spPr>
        <p:txBody>
          <a:bodyPr/>
          <a:lstStyle/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u="sng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ORÇAMENTOS TEMÁTICOS</a:t>
            </a:r>
          </a:p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ATÉ O 3º QUADRIMESTRE/2022</a:t>
            </a:r>
            <a:endParaRPr lang="pt-BR" altLang="pt-BR" sz="24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19/84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03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5" y="1267074"/>
            <a:ext cx="5788367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19"/>
          <p:cNvSpPr/>
          <p:nvPr/>
        </p:nvSpPr>
        <p:spPr>
          <a:xfrm>
            <a:off x="345506" y="545407"/>
            <a:ext cx="2568051" cy="582651"/>
          </a:xfrm>
          <a:custGeom>
            <a:avLst/>
            <a:gdLst/>
            <a:ahLst/>
            <a:cxnLst/>
            <a:rect l="l" t="t" r="r" b="b"/>
            <a:pathLst>
              <a:path w="3420110" h="775969">
                <a:moveTo>
                  <a:pt x="3239998" y="0"/>
                </a:moveTo>
                <a:lnTo>
                  <a:pt x="179997" y="0"/>
                </a:lnTo>
                <a:lnTo>
                  <a:pt x="132144" y="6430"/>
                </a:lnTo>
                <a:lnTo>
                  <a:pt x="89146" y="24576"/>
                </a:lnTo>
                <a:lnTo>
                  <a:pt x="52717" y="52722"/>
                </a:lnTo>
                <a:lnTo>
                  <a:pt x="24573" y="89152"/>
                </a:lnTo>
                <a:lnTo>
                  <a:pt x="6429" y="132149"/>
                </a:lnTo>
                <a:lnTo>
                  <a:pt x="0" y="179997"/>
                </a:lnTo>
                <a:lnTo>
                  <a:pt x="0" y="595934"/>
                </a:lnTo>
                <a:lnTo>
                  <a:pt x="6429" y="643787"/>
                </a:lnTo>
                <a:lnTo>
                  <a:pt x="24573" y="686785"/>
                </a:lnTo>
                <a:lnTo>
                  <a:pt x="52717" y="723214"/>
                </a:lnTo>
                <a:lnTo>
                  <a:pt x="89146" y="751358"/>
                </a:lnTo>
                <a:lnTo>
                  <a:pt x="132144" y="769502"/>
                </a:lnTo>
                <a:lnTo>
                  <a:pt x="179997" y="775931"/>
                </a:lnTo>
                <a:lnTo>
                  <a:pt x="3239998" y="775931"/>
                </a:lnTo>
                <a:lnTo>
                  <a:pt x="3287851" y="769502"/>
                </a:lnTo>
                <a:lnTo>
                  <a:pt x="3330849" y="751358"/>
                </a:lnTo>
                <a:lnTo>
                  <a:pt x="3367278" y="723214"/>
                </a:lnTo>
                <a:lnTo>
                  <a:pt x="3395422" y="686785"/>
                </a:lnTo>
                <a:lnTo>
                  <a:pt x="3413566" y="643787"/>
                </a:lnTo>
                <a:lnTo>
                  <a:pt x="3419995" y="595934"/>
                </a:lnTo>
                <a:lnTo>
                  <a:pt x="3419995" y="179997"/>
                </a:lnTo>
                <a:lnTo>
                  <a:pt x="3413566" y="132149"/>
                </a:lnTo>
                <a:lnTo>
                  <a:pt x="3395422" y="89152"/>
                </a:lnTo>
                <a:lnTo>
                  <a:pt x="3367278" y="52722"/>
                </a:lnTo>
                <a:lnTo>
                  <a:pt x="3330849" y="24576"/>
                </a:lnTo>
                <a:lnTo>
                  <a:pt x="3287851" y="6430"/>
                </a:lnTo>
                <a:lnTo>
                  <a:pt x="3239998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6" name="Google Shape;100;p2"/>
          <p:cNvSpPr txBox="1">
            <a:spLocks noGrp="1"/>
          </p:cNvSpPr>
          <p:nvPr>
            <p:ph type="title" idx="4294967295"/>
          </p:nvPr>
        </p:nvSpPr>
        <p:spPr>
          <a:xfrm>
            <a:off x="345506" y="697941"/>
            <a:ext cx="2568051" cy="276999"/>
          </a:xfrm>
        </p:spPr>
        <p:txBody>
          <a:bodyPr/>
          <a:lstStyle/>
          <a:p>
            <a:pPr algn="ctr" eaLnBrk="1" hangingPunct="1">
              <a:buSzPts val="3300"/>
              <a:buFont typeface="Calibri" panose="020F0502020204030204" pitchFamily="34" charset="0"/>
              <a:buNone/>
            </a:pPr>
            <a:r>
              <a:rPr lang="pt-BR" altLang="pt-BR" sz="1800" dirty="0">
                <a:solidFill>
                  <a:schemeClr val="bg1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SUMÁRIO</a:t>
            </a:r>
          </a:p>
        </p:txBody>
      </p:sp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536805" y="1503807"/>
            <a:ext cx="5530894" cy="1857881"/>
          </a:xfrm>
        </p:spPr>
        <p:txBody>
          <a:bodyPr/>
          <a:lstStyle/>
          <a:p>
            <a:pPr>
              <a:buSzPts val="2400"/>
            </a:pPr>
            <a:r>
              <a:rPr lang="pt-BR" altLang="pt-BR" sz="1400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I. Execução Orçamentária</a:t>
            </a:r>
            <a:endParaRPr lang="pt-BR" altLang="pt-BR" sz="1400" dirty="0"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>
              <a:buSzPts val="2400"/>
            </a:pPr>
            <a:endParaRPr lang="pt-BR" altLang="pt-BR" sz="1277" dirty="0"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>
              <a:buSzPts val="2400"/>
            </a:pPr>
            <a:r>
              <a:rPr lang="pt-BR" altLang="pt-BR" sz="1277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A. </a:t>
            </a:r>
            <a:r>
              <a:rPr lang="pt-BR" altLang="pt-BR" sz="1277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Receitas</a:t>
            </a:r>
          </a:p>
          <a:p>
            <a:pPr>
              <a:buSzPts val="2400"/>
            </a:pPr>
            <a:r>
              <a:rPr lang="pt-BR" altLang="pt-BR" sz="1277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B. </a:t>
            </a:r>
            <a:r>
              <a:rPr lang="pt-BR" altLang="pt-BR" sz="1277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Despesas</a:t>
            </a:r>
          </a:p>
          <a:p>
            <a:pPr>
              <a:buSzPts val="2400"/>
            </a:pPr>
            <a:r>
              <a:rPr lang="pt-BR" altLang="pt-BR" sz="1277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C</a:t>
            </a:r>
            <a:r>
              <a:rPr lang="pt-BR" altLang="pt-BR" sz="1277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. Indicadores de Responsabilidade Fiscal; Índices Constitucionais</a:t>
            </a:r>
          </a:p>
          <a:p>
            <a:pPr>
              <a:buSzPts val="2400"/>
            </a:pPr>
            <a:r>
              <a:rPr lang="pt-BR" altLang="pt-BR" sz="1277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D. </a:t>
            </a:r>
            <a:r>
              <a:rPr lang="pt-BR" altLang="pt-BR" sz="1277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Orçamentos Temáticos - Criança e Adolescente (OCA), do Idoso   e da Pessoa com Deficiência</a:t>
            </a:r>
          </a:p>
          <a:p>
            <a:pPr>
              <a:buSzPts val="2400"/>
            </a:pPr>
            <a:endParaRPr lang="pt-BR" altLang="pt-BR" sz="1277" dirty="0"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  <a:p>
            <a:pPr>
              <a:spcBef>
                <a:spcPts val="357"/>
              </a:spcBef>
              <a:buSzPts val="2400"/>
            </a:pPr>
            <a:r>
              <a:rPr lang="pt-BR" altLang="pt-BR" sz="1400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II. Metas Físicas por Área de Resultado</a:t>
            </a:r>
            <a:endParaRPr lang="pt-BR" altLang="pt-BR" sz="1400" dirty="0"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337395" y="4261765"/>
            <a:ext cx="5818915" cy="523220"/>
          </a:xfrm>
        </p:spPr>
        <p:txBody>
          <a:bodyPr/>
          <a:lstStyle/>
          <a:p>
            <a:pPr algn="just">
              <a:buClr>
                <a:schemeClr val="dk1"/>
              </a:buClr>
              <a:buSzPts val="1600"/>
              <a:defRPr/>
            </a:pPr>
            <a:r>
              <a:rPr lang="pt-BR" sz="1000" dirty="0">
                <a:solidFill>
                  <a:schemeClr val="dk1"/>
                </a:solidFill>
                <a:latin typeface="Arial Rounded MT Bold"/>
                <a:ea typeface="Calibri"/>
                <a:cs typeface="Calibri"/>
                <a:sym typeface="Calibri"/>
              </a:rPr>
              <a:t>Fontes: </a:t>
            </a:r>
          </a:p>
          <a:p>
            <a:pPr marL="95364" algn="just">
              <a:buClr>
                <a:schemeClr val="dk1"/>
              </a:buClr>
              <a:buSzPts val="1600"/>
              <a:defRPr/>
            </a:pPr>
            <a:r>
              <a:rPr lang="pt-BR" sz="800" dirty="0">
                <a:solidFill>
                  <a:schemeClr val="dk1"/>
                </a:solidFill>
                <a:latin typeface="Arial Rounded MT Bold"/>
                <a:ea typeface="Calibri"/>
                <a:cs typeface="Calibri"/>
                <a:sym typeface="Calibri"/>
              </a:rPr>
              <a:t>- Relatórios de Execução Orçamentária e de </a:t>
            </a:r>
            <a:r>
              <a:rPr lang="pt-BR" sz="800" dirty="0">
                <a:latin typeface="Arial Rounded MT Bold"/>
                <a:ea typeface="Calibri"/>
                <a:cs typeface="Calibri"/>
                <a:sym typeface="Calibri"/>
              </a:rPr>
              <a:t>Metas Físicas/2022 do Sistema Orçamentário e Financeiro – SOF;</a:t>
            </a:r>
          </a:p>
          <a:p>
            <a:pPr marL="95364" algn="just">
              <a:buClr>
                <a:schemeClr val="dk1"/>
              </a:buClr>
              <a:buSzPts val="1600"/>
              <a:defRPr/>
            </a:pPr>
            <a:r>
              <a:rPr lang="pt-BR" sz="800" dirty="0">
                <a:latin typeface="Arial Rounded MT Bold"/>
                <a:ea typeface="Calibri"/>
                <a:cs typeface="Calibri"/>
                <a:sym typeface="Calibri"/>
              </a:rPr>
              <a:t>- Relatório Resumido da Execução Orçamentária-RREO do 6º Bimestre e Relatório de Gestão Fiscal-RGF do 3º Quadrimestre/2022 publicados no Diário Oficial do Município em 30/01/23.</a:t>
            </a: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9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2/84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1" y="247251"/>
            <a:ext cx="6227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altLang="pt-BR" b="1" dirty="0">
                <a:solidFill>
                  <a:srgbClr val="034EA2"/>
                </a:solidFill>
                <a:latin typeface="Arial Rounded MT Bold"/>
              </a:rPr>
              <a:t>Orçamento da Criança e do Adolescente – OCA</a:t>
            </a:r>
            <a:endParaRPr lang="pt-BR" altLang="pt-BR" dirty="0">
              <a:solidFill>
                <a:srgbClr val="034EA2"/>
              </a:solidFill>
              <a:latin typeface="Arial Rounded MT Bold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308769" y="3951515"/>
            <a:ext cx="5188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0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SOF – Sistema Orçamentário e Financeiro da PBH.</a:t>
            </a:r>
          </a:p>
          <a:p>
            <a:pPr>
              <a:buSzPts val="10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Obs.: O município de Belo Horizonte faz parte do Programa Prefeito Amigo da Criança-PPAC da Fundação Abrinq, no qual o OCA é um dos temas avaliados.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085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7" name="CaixaDeTexto 26"/>
          <p:cNvSpPr txBox="1"/>
          <p:nvPr/>
        </p:nvSpPr>
        <p:spPr>
          <a:xfrm>
            <a:off x="5137012" y="713050"/>
            <a:ext cx="100012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t-BR" sz="800" i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Em  R$ 1,00</a:t>
            </a:r>
          </a:p>
        </p:txBody>
      </p:sp>
      <p:pic>
        <p:nvPicPr>
          <p:cNvPr id="3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850169"/>
            <a:ext cx="605176" cy="261855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496407"/>
              </p:ext>
            </p:extLst>
          </p:nvPr>
        </p:nvGraphicFramePr>
        <p:xfrm>
          <a:off x="391376" y="991377"/>
          <a:ext cx="5732867" cy="2897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0" name="Planilha" r:id="rId10" imgW="8029468" imgH="4057472" progId="Excel.Sheet.12">
                  <p:embed/>
                </p:oleObj>
              </mc:Choice>
              <mc:Fallback>
                <p:oleObj name="Planilha" r:id="rId10" imgW="8029468" imgH="40574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376" y="991377"/>
                        <a:ext cx="5732867" cy="28972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12"/>
          <a:srcRect l="41122" t="48026" r="34462" b="40130"/>
          <a:stretch/>
        </p:blipFill>
        <p:spPr>
          <a:xfrm>
            <a:off x="920897" y="4454264"/>
            <a:ext cx="1902472" cy="51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24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366153" y="4577637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CaixaDeTexto 28"/>
          <p:cNvSpPr txBox="1"/>
          <p:nvPr/>
        </p:nvSpPr>
        <p:spPr>
          <a:xfrm>
            <a:off x="5169199" y="1106125"/>
            <a:ext cx="100012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t-BR" sz="800" i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Em  R$ 1,00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24637" y="480976"/>
            <a:ext cx="6227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altLang="pt-BR" b="1" dirty="0">
                <a:solidFill>
                  <a:srgbClr val="034EA2"/>
                </a:solidFill>
                <a:latin typeface="Arial Rounded MT Bold"/>
              </a:rPr>
              <a:t>Orçamento Temático da Pessoa Idosa</a:t>
            </a:r>
            <a:endParaRPr lang="pt-BR" altLang="pt-BR" dirty="0">
              <a:solidFill>
                <a:srgbClr val="034EA2"/>
              </a:solidFill>
              <a:latin typeface="Arial Rounded MT Bold"/>
            </a:endParaRPr>
          </a:p>
        </p:txBody>
      </p: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8835336"/>
              </p:ext>
            </p:extLst>
          </p:nvPr>
        </p:nvGraphicFramePr>
        <p:xfrm>
          <a:off x="381876" y="1505476"/>
          <a:ext cx="5927476" cy="1589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4" name="Planilha" r:id="rId10" imgW="8029468" imgH="2152488" progId="Excel.Sheet.12">
                  <p:embed/>
                </p:oleObj>
              </mc:Choice>
              <mc:Fallback>
                <p:oleObj name="Planilha" r:id="rId10" imgW="8029468" imgH="215248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1876" y="1505476"/>
                        <a:ext cx="5927476" cy="1589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2209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308769" y="4597628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CaixaDeTexto 28"/>
          <p:cNvSpPr txBox="1"/>
          <p:nvPr/>
        </p:nvSpPr>
        <p:spPr>
          <a:xfrm>
            <a:off x="5207431" y="1079174"/>
            <a:ext cx="1000125" cy="2154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pt-BR" sz="800" i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Em  R$ 1,00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2134" y="480976"/>
            <a:ext cx="6227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SzPts val="2800"/>
            </a:pPr>
            <a:r>
              <a:rPr lang="pt-BR" altLang="pt-BR" b="1" dirty="0">
                <a:solidFill>
                  <a:srgbClr val="034EA2"/>
                </a:solidFill>
                <a:latin typeface="Arial Rounded MT Bold"/>
              </a:rPr>
              <a:t>Orçamento Temático da Pessoa com Deficiência</a:t>
            </a:r>
            <a:endParaRPr lang="pt-BR" altLang="pt-BR" dirty="0">
              <a:solidFill>
                <a:srgbClr val="034EA2"/>
              </a:solidFill>
              <a:latin typeface="Arial Rounded MT Bold"/>
            </a:endParaRPr>
          </a:p>
        </p:txBody>
      </p:sp>
      <p:pic>
        <p:nvPicPr>
          <p:cNvPr id="3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7231842"/>
              </p:ext>
            </p:extLst>
          </p:nvPr>
        </p:nvGraphicFramePr>
        <p:xfrm>
          <a:off x="308769" y="1508125"/>
          <a:ext cx="5849530" cy="174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8" name="Planilha" r:id="rId10" imgW="8029468" imgH="2400371" progId="Excel.Sheet.12">
                  <p:embed/>
                </p:oleObj>
              </mc:Choice>
              <mc:Fallback>
                <p:oleObj name="Planilha" r:id="rId10" imgW="8029468" imgH="24003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8769" y="1508125"/>
                        <a:ext cx="5849530" cy="1748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83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486201" y="1154620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03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70" y="1267074"/>
            <a:ext cx="5181600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438923" y="1690806"/>
            <a:ext cx="5530894" cy="1036822"/>
          </a:xfrm>
        </p:spPr>
        <p:txBody>
          <a:bodyPr/>
          <a:lstStyle/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u="sng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EXECUÇÃO DE METAS FÍSICAS*</a:t>
            </a:r>
          </a:p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ATÉ O 3º QUADRIMESTRE/2022</a:t>
            </a:r>
            <a:endParaRPr lang="pt-BR" altLang="pt-BR" sz="24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Google Shape;226;p16"/>
          <p:cNvSpPr txBox="1">
            <a:spLocks noChangeArrowheads="1"/>
          </p:cNvSpPr>
          <p:nvPr/>
        </p:nvSpPr>
        <p:spPr bwMode="auto">
          <a:xfrm>
            <a:off x="337395" y="4105815"/>
            <a:ext cx="3503427" cy="46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400"/>
            </a:pPr>
            <a:r>
              <a:rPr lang="pt-BR" altLang="pt-BR" sz="1200" i="1" dirty="0">
                <a:solidFill>
                  <a:srgbClr val="034EA2"/>
                </a:solidFill>
                <a:latin typeface="Arial Rounded MT Bold"/>
                <a:sym typeface="Calibri" panose="020F0502020204030204" pitchFamily="34" charset="0"/>
              </a:rPr>
              <a:t>* Principais entregas de alguns Programas relacionados, por Área de Resultado.</a:t>
            </a:r>
          </a:p>
        </p:txBody>
      </p:sp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790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99370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6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Educação</a:t>
            </a:r>
          </a:p>
        </p:txBody>
      </p:sp>
      <p:pic>
        <p:nvPicPr>
          <p:cNvPr id="37" name="Picture 2" descr="https://static.thenounproject.com/png/132546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891" y="102123"/>
            <a:ext cx="679116" cy="679116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234;p17"/>
          <p:cNvSpPr txBox="1">
            <a:spLocks noChangeArrowheads="1"/>
          </p:cNvSpPr>
          <p:nvPr/>
        </p:nvSpPr>
        <p:spPr bwMode="auto">
          <a:xfrm>
            <a:off x="208767" y="4303487"/>
            <a:ext cx="3285844" cy="21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Sistema Orçamentário e Financeiro-SOF 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3325" y="759755"/>
            <a:ext cx="5850276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rgbClr val="00B050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Principais Metas Físicas Executadas (Jan. a Dez./2022):</a:t>
            </a:r>
            <a:endParaRPr lang="pt-BR" sz="1600" b="1" dirty="0">
              <a:latin typeface="Arial Rounded MT Bold"/>
              <a:ea typeface="Calibri"/>
              <a:cs typeface="Calibri"/>
              <a:sym typeface="Calibri"/>
            </a:endParaRPr>
          </a:p>
          <a:p>
            <a:pPr marL="360000" indent="-285750" algn="just">
              <a:spcBef>
                <a:spcPts val="1200"/>
              </a:spcBef>
              <a:buClr>
                <a:srgbClr val="43434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Arial Rounded MT Bold"/>
                <a:ea typeface="Calibri"/>
                <a:cs typeface="Calibri"/>
                <a:sym typeface="Calibri"/>
              </a:rPr>
              <a:t>51.530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alunos matriculados na 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Educação Infantil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na rede própria </a:t>
            </a:r>
            <a:r>
              <a:rPr lang="pt-BR" sz="12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 total regionalizada: 53.501)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 </a:t>
            </a:r>
          </a:p>
          <a:p>
            <a:pPr marL="360000" indent="-285750" algn="just">
              <a:spcBef>
                <a:spcPts val="1200"/>
              </a:spcBef>
              <a:buClr>
                <a:srgbClr val="43434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Arial Rounded MT Bold"/>
                <a:ea typeface="Calibri"/>
                <a:cs typeface="Calibri"/>
                <a:sym typeface="Calibri"/>
              </a:rPr>
              <a:t>30.235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alunos matriculados nas 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Creches Parceiras </a:t>
            </a:r>
            <a:r>
              <a:rPr lang="pt-BR" sz="12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 regionalizada: 29.605)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</a:p>
          <a:p>
            <a:pPr marL="360000" indent="-285750" algn="just">
              <a:spcBef>
                <a:spcPts val="1200"/>
              </a:spcBef>
              <a:buClr>
                <a:srgbClr val="43434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Arial Rounded MT Bold"/>
                <a:ea typeface="Calibri"/>
                <a:cs typeface="Calibri"/>
                <a:sym typeface="Calibri"/>
              </a:rPr>
              <a:t>104.056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alunos matriculados no 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Ensino Fundamental </a:t>
            </a:r>
            <a:r>
              <a:rPr lang="pt-BR" sz="14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</a:t>
            </a:r>
            <a:r>
              <a:rPr lang="pt-BR" sz="12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meta anual regionalizada corrigida: 104.636</a:t>
            </a:r>
            <a:r>
              <a:rPr lang="pt-BR" sz="1200" i="1" dirty="0">
                <a:latin typeface="Arial Rounded MT Bold"/>
                <a:ea typeface="Calibri"/>
                <a:cs typeface="Calibri"/>
                <a:sym typeface="Calibri"/>
              </a:rPr>
              <a:t>)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</a:p>
          <a:p>
            <a:pPr marL="360000" indent="-285750" algn="just">
              <a:spcBef>
                <a:spcPts val="1200"/>
              </a:spcBef>
              <a:buClr>
                <a:srgbClr val="43434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Arial Rounded MT Bold"/>
                <a:ea typeface="Calibri"/>
                <a:cs typeface="Calibri"/>
                <a:sym typeface="Calibri"/>
              </a:rPr>
              <a:t>9.868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alunos matriculados na 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EJA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-Educação de Jovens e Adultos </a:t>
            </a:r>
            <a:r>
              <a:rPr lang="pt-BR" sz="12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 regionalizada:</a:t>
            </a:r>
            <a:r>
              <a:rPr lang="pt-BR" sz="1200" i="1" dirty="0">
                <a:latin typeface="Arial Rounded MT Bold"/>
                <a:ea typeface="Calibri"/>
                <a:cs typeface="Calibri"/>
                <a:sym typeface="Calibri"/>
              </a:rPr>
              <a:t> 9.925)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  <a:endParaRPr lang="pt-BR" sz="1400" b="1" dirty="0"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360000" indent="-285750" algn="just">
              <a:spcBef>
                <a:spcPts val="1200"/>
              </a:spcBef>
              <a:buClr>
                <a:srgbClr val="43434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6.694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alunos com deficiência matriculados na Rede Municipal</a:t>
            </a:r>
            <a:r>
              <a:rPr lang="pt-BR" sz="1400" b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pt-BR" sz="1200" i="1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 regionalizada: 5.260)</a:t>
            </a:r>
            <a:r>
              <a:rPr lang="pt-BR" sz="140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lang="pt-BR" sz="1400" b="1" i="1" dirty="0"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7" name="Google Shape;234;p17">
            <a:extLst>
              <a:ext uri="{FF2B5EF4-FFF2-40B4-BE49-F238E27FC236}">
                <a16:creationId xmlns:a16="http://schemas.microsoft.com/office/drawing/2014/main" xmlns="" id="{5B496C8C-391E-40EC-8E31-C27F687D7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67" y="4484987"/>
            <a:ext cx="5301317" cy="584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Nota: Metas não cumulativas; o SOF apresenta a maior quantidade de matrículas efetivadas no período, por regional (demonstrando a capacidade de atendimento). Podem existir pequenas diferenças em relação ao SGE/Sistema de Gestão da Educação, o qual demonstra o número de alunos matriculados no momento de fechamento do período. </a:t>
            </a:r>
          </a:p>
        </p:txBody>
      </p:sp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24/84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23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6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Educação</a:t>
            </a:r>
          </a:p>
        </p:txBody>
      </p:sp>
      <p:pic>
        <p:nvPicPr>
          <p:cNvPr id="37" name="Picture 2" descr="https://static.thenounproject.com/png/13254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01" y="10212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241;p18"/>
          <p:cNvSpPr txBox="1">
            <a:spLocks noChangeArrowheads="1"/>
          </p:cNvSpPr>
          <p:nvPr/>
        </p:nvSpPr>
        <p:spPr bwMode="auto">
          <a:xfrm>
            <a:off x="80169" y="4899105"/>
            <a:ext cx="4479925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Fonte: SMED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3597" y="4682201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951622B-16F9-7702-250D-4D84F2CC1ACF}"/>
              </a:ext>
            </a:extLst>
          </p:cNvPr>
          <p:cNvSpPr txBox="1"/>
          <p:nvPr/>
        </p:nvSpPr>
        <p:spPr>
          <a:xfrm>
            <a:off x="2495109" y="4051446"/>
            <a:ext cx="36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63B04F9A-E04A-411F-9559-22B0A63DB962}"/>
              </a:ext>
            </a:extLst>
          </p:cNvPr>
          <p:cNvSpPr/>
          <p:nvPr/>
        </p:nvSpPr>
        <p:spPr>
          <a:xfrm>
            <a:off x="80169" y="946844"/>
            <a:ext cx="5947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000"/>
              <a:buFont typeface="Arial"/>
              <a:buNone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25/84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04052" y="1473928"/>
            <a:ext cx="6002118" cy="2566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Atendimento ao cadastro: 100% das crianças cadastradas para atendimento na Educação Infantil foram atendidas na idade de 1 a 5 anos, restando 271 crianças de 0 a 1 para serem atendidas;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6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 Ampliação das turmas de tempo integral na Educação Infantil: Em 2022, 38.790 estudantes foram atendidos em tempo integral, o que representa o atendimento de cerca de 49% dos estudantes matriculados e um aumento de 1.613 estudantes, em relação a dez/21.</a:t>
            </a:r>
            <a:endParaRPr lang="pt-BR" sz="16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5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6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Educação</a:t>
            </a:r>
          </a:p>
        </p:txBody>
      </p:sp>
      <p:pic>
        <p:nvPicPr>
          <p:cNvPr id="37" name="Picture 2" descr="https://static.thenounproject.com/png/13254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01" y="10212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241;p18"/>
          <p:cNvSpPr txBox="1">
            <a:spLocks noChangeArrowheads="1"/>
          </p:cNvSpPr>
          <p:nvPr/>
        </p:nvSpPr>
        <p:spPr bwMode="auto">
          <a:xfrm>
            <a:off x="80169" y="4899105"/>
            <a:ext cx="4479925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Fonte: Portal da PBH, SMED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01081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14338" name="Picture 2" descr="Prefeitura avança nas propostas de melhorias da Rede Municipal de Educação">
            <a:extLst>
              <a:ext uri="{FF2B5EF4-FFF2-40B4-BE49-F238E27FC236}">
                <a16:creationId xmlns:a16="http://schemas.microsoft.com/office/drawing/2014/main" xmlns="" id="{AAF5C53B-7583-2FEA-610D-2FF195EF9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33" y="3087664"/>
            <a:ext cx="3018285" cy="1534038"/>
          </a:xfrm>
          <a:prstGeom prst="rect">
            <a:avLst/>
          </a:prstGeom>
          <a:noFill/>
          <a:ln w="38100">
            <a:solidFill>
              <a:srgbClr val="034EA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1FE642C-33F6-68A2-93B9-02DC9057380D}"/>
              </a:ext>
            </a:extLst>
          </p:cNvPr>
          <p:cNvSpPr txBox="1"/>
          <p:nvPr/>
        </p:nvSpPr>
        <p:spPr>
          <a:xfrm>
            <a:off x="396747" y="1463256"/>
            <a:ext cx="5813627" cy="1446550"/>
          </a:xfrm>
          <a:prstGeom prst="rect">
            <a:avLst/>
          </a:prstGeom>
          <a:noFill/>
          <a:ln w="28575">
            <a:solidFill>
              <a:srgbClr val="034EA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100" b="1" i="0" dirty="0">
                <a:effectLst/>
                <a:latin typeface="Arial Rounded MT Bold" panose="020F0704030504030204" pitchFamily="34" charset="0"/>
              </a:rPr>
              <a:t>Investimentos para o reforço escolar e </a:t>
            </a:r>
            <a:r>
              <a:rPr lang="pt-BR" sz="1100" b="1" dirty="0">
                <a:latin typeface="Arial Rounded MT Bold" panose="020F0704030504030204" pitchFamily="34" charset="0"/>
              </a:rPr>
              <a:t>r</a:t>
            </a:r>
            <a:r>
              <a:rPr lang="pt-BR" sz="1100" b="1" i="0" dirty="0">
                <a:effectLst/>
                <a:latin typeface="Arial Rounded MT Bold" panose="020F0704030504030204" pitchFamily="34" charset="0"/>
              </a:rPr>
              <a:t>ecomposição </a:t>
            </a:r>
            <a:r>
              <a:rPr lang="pt-BR" sz="1100" b="1" dirty="0">
                <a:latin typeface="Arial Rounded MT Bold" panose="020F0704030504030204" pitchFamily="34" charset="0"/>
              </a:rPr>
              <a:t>da</a:t>
            </a:r>
            <a:r>
              <a:rPr lang="pt-BR" sz="1100" b="1" i="0" dirty="0">
                <a:effectLst/>
                <a:latin typeface="Arial Rounded MT Bold" panose="020F0704030504030204" pitchFamily="34" charset="0"/>
              </a:rPr>
              <a:t> aprendizagem (R$ 128 milhões): </a:t>
            </a:r>
          </a:p>
          <a:p>
            <a:pPr algn="just"/>
            <a:endParaRPr lang="pt-BR" sz="1100" b="1" i="0" dirty="0">
              <a:effectLst/>
              <a:latin typeface="Arial Rounded MT Bold" panose="020F0704030504030204" pitchFamily="34" charset="0"/>
            </a:endParaRPr>
          </a:p>
          <a:p>
            <a:pPr algn="just"/>
            <a:r>
              <a:rPr lang="pt-BR" sz="1100" i="0" dirty="0">
                <a:effectLst/>
                <a:latin typeface="Arial Rounded MT Bold" panose="020F0704030504030204" pitchFamily="34" charset="0"/>
              </a:rPr>
              <a:t>12 mil kits de livros didáticos para reforço escolar do 9º ano; 50.409 tablets para utilização pelos estudantes; 28.724 mil </a:t>
            </a:r>
            <a:r>
              <a:rPr lang="pt-BR" sz="1100" i="0" dirty="0" err="1">
                <a:effectLst/>
                <a:latin typeface="Arial Rounded MT Bold" panose="020F0704030504030204" pitchFamily="34" charset="0"/>
              </a:rPr>
              <a:t>Chromebooks</a:t>
            </a:r>
            <a:r>
              <a:rPr lang="pt-BR" sz="1100" i="0" dirty="0">
                <a:effectLst/>
                <a:latin typeface="Arial Rounded MT Bold" panose="020F0704030504030204" pitchFamily="34" charset="0"/>
              </a:rPr>
              <a:t> para uso em sala de aula, nos laboratórios de informática e pelos professores; Contratação de </a:t>
            </a:r>
            <a:r>
              <a:rPr lang="pt-BR" sz="1100" i="0" dirty="0" smtClean="0">
                <a:effectLst/>
                <a:latin typeface="Arial Rounded MT Bold" panose="020F0704030504030204" pitchFamily="34" charset="0"/>
              </a:rPr>
              <a:t>OSC </a:t>
            </a:r>
            <a:r>
              <a:rPr lang="pt-BR" sz="1100" i="0" dirty="0">
                <a:effectLst/>
                <a:latin typeface="Arial Rounded MT Bold" panose="020F0704030504030204" pitchFamily="34" charset="0"/>
              </a:rPr>
              <a:t>para ações complementares de reforço escolar, com capacidade de atendimento de até 20 mil estudantes</a:t>
            </a:r>
            <a:r>
              <a:rPr lang="pt-BR" sz="1100" i="0" dirty="0">
                <a:solidFill>
                  <a:srgbClr val="7E7E7E"/>
                </a:solidFill>
                <a:effectLst/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951622B-16F9-7702-250D-4D84F2CC1ACF}"/>
              </a:ext>
            </a:extLst>
          </p:cNvPr>
          <p:cNvSpPr txBox="1"/>
          <p:nvPr/>
        </p:nvSpPr>
        <p:spPr>
          <a:xfrm>
            <a:off x="2495109" y="4051446"/>
            <a:ext cx="36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xmlns="" id="{63B04F9A-E04A-411F-9559-22B0A63DB962}"/>
              </a:ext>
            </a:extLst>
          </p:cNvPr>
          <p:cNvSpPr/>
          <p:nvPr/>
        </p:nvSpPr>
        <p:spPr>
          <a:xfrm>
            <a:off x="80169" y="946844"/>
            <a:ext cx="5947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000"/>
              <a:buFont typeface="Arial"/>
              <a:buNone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4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915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6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Educação</a:t>
            </a:r>
          </a:p>
        </p:txBody>
      </p:sp>
      <p:pic>
        <p:nvPicPr>
          <p:cNvPr id="37" name="Picture 2" descr="https://static.thenounproject.com/png/1325461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701" y="10212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241;p18"/>
          <p:cNvSpPr txBox="1">
            <a:spLocks noChangeArrowheads="1"/>
          </p:cNvSpPr>
          <p:nvPr/>
        </p:nvSpPr>
        <p:spPr bwMode="auto">
          <a:xfrm>
            <a:off x="80169" y="4899105"/>
            <a:ext cx="4479925" cy="23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Fonte: Portal da PBH, SMED</a:t>
            </a:r>
          </a:p>
        </p:txBody>
      </p:sp>
      <p:sp>
        <p:nvSpPr>
          <p:cNvPr id="28" name="CaixaDeTexto 12"/>
          <p:cNvSpPr txBox="1">
            <a:spLocks noChangeArrowheads="1"/>
          </p:cNvSpPr>
          <p:nvPr/>
        </p:nvSpPr>
        <p:spPr bwMode="auto">
          <a:xfrm>
            <a:off x="757555" y="1425331"/>
            <a:ext cx="2675414" cy="769441"/>
          </a:xfrm>
          <a:prstGeom prst="rect">
            <a:avLst/>
          </a:prstGeom>
          <a:ln w="28575">
            <a:solidFill>
              <a:srgbClr val="034EA2"/>
            </a:solidFill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buClr>
                <a:srgbClr val="000000"/>
              </a:buClr>
              <a:buFont typeface="Arial" panose="020B0604020202020204" pitchFamily="34" charset="0"/>
              <a:defRPr sz="11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pt-BR" dirty="0">
                <a:latin typeface="Arial Rounded MT Bold" panose="020F0704030504030204" pitchFamily="34" charset="0"/>
              </a:rPr>
              <a:t>Entrega de 440.727 livros de literatura </a:t>
            </a:r>
            <a:r>
              <a:rPr lang="pt-BR" b="0" dirty="0">
                <a:latin typeface="Arial Rounded MT Bold" panose="020F0704030504030204" pitchFamily="34" charset="0"/>
              </a:rPr>
              <a:t>infantil e infantojuvenil para todas as escolas da Rede Municipal de Educação. 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93271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0951622B-16F9-7702-250D-4D84F2CC1ACF}"/>
              </a:ext>
            </a:extLst>
          </p:cNvPr>
          <p:cNvSpPr txBox="1"/>
          <p:nvPr/>
        </p:nvSpPr>
        <p:spPr>
          <a:xfrm>
            <a:off x="2495109" y="4051446"/>
            <a:ext cx="36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1026" name="Picture 2" descr=" Prefeitura entrega novos livros de literatura infantil e infantojuvenil para as escolas municipais de BH ">
            <a:extLst>
              <a:ext uri="{FF2B5EF4-FFF2-40B4-BE49-F238E27FC236}">
                <a16:creationId xmlns:a16="http://schemas.microsoft.com/office/drawing/2014/main" xmlns="" id="{58475C7E-B219-7441-E8B6-D79153110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69" y="1395025"/>
            <a:ext cx="2610744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scolas da rede municipal são premiadas na Olímpiada Nacional de Matemática">
            <a:extLst>
              <a:ext uri="{FF2B5EF4-FFF2-40B4-BE49-F238E27FC236}">
                <a16:creationId xmlns:a16="http://schemas.microsoft.com/office/drawing/2014/main" xmlns="" id="{A064F811-A60C-0362-8B0A-3729C9BD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2" y="2516523"/>
            <a:ext cx="2780825" cy="151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CaixaDeTexto 42">
            <a:extLst>
              <a:ext uri="{FF2B5EF4-FFF2-40B4-BE49-F238E27FC236}">
                <a16:creationId xmlns:a16="http://schemas.microsoft.com/office/drawing/2014/main" xmlns="" id="{7FB955C6-EBFA-9681-85F6-EA40440C0795}"/>
              </a:ext>
            </a:extLst>
          </p:cNvPr>
          <p:cNvSpPr txBox="1"/>
          <p:nvPr/>
        </p:nvSpPr>
        <p:spPr>
          <a:xfrm>
            <a:off x="3264293" y="2952094"/>
            <a:ext cx="2855620" cy="1107996"/>
          </a:xfrm>
          <a:prstGeom prst="rect">
            <a:avLst/>
          </a:prstGeom>
          <a:noFill/>
          <a:ln w="28575">
            <a:solidFill>
              <a:srgbClr val="034EA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100" i="0" dirty="0">
                <a:solidFill>
                  <a:srgbClr val="2B2B2B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As Escolas Municipais Professor Cláudio Brandão e Cora Coralina terminaram em 1° e 2° lugar na </a:t>
            </a:r>
            <a:r>
              <a:rPr lang="pt-BR" sz="1100" b="1" i="0" dirty="0">
                <a:solidFill>
                  <a:srgbClr val="2B2B2B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Olimpíada de Matemática </a:t>
            </a:r>
            <a:r>
              <a:rPr lang="pt-BR" sz="1100" b="1" i="0" dirty="0" err="1">
                <a:solidFill>
                  <a:srgbClr val="2B2B2B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Matific</a:t>
            </a:r>
            <a:r>
              <a:rPr lang="pt-BR" sz="1100" i="0" dirty="0">
                <a:solidFill>
                  <a:srgbClr val="2B2B2B"/>
                </a:solidFill>
                <a:effectLst/>
                <a:latin typeface="Arial Rounded MT Bold" panose="020F0704030504030204" pitchFamily="34" charset="0"/>
                <a:cs typeface="Arial" panose="020B0604020202020204" pitchFamily="34" charset="0"/>
              </a:rPr>
              <a:t>. A disputa envolveu escolas públicas e privadas de todo o Brasil. 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xmlns="" id="{63B04F9A-E04A-411F-9559-22B0A63DB962}"/>
              </a:ext>
            </a:extLst>
          </p:cNvPr>
          <p:cNvSpPr/>
          <p:nvPr/>
        </p:nvSpPr>
        <p:spPr>
          <a:xfrm>
            <a:off x="80169" y="946844"/>
            <a:ext cx="5947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000"/>
              <a:buFont typeface="Arial"/>
              <a:buNone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xmlns="" id="{7FB955C6-EBFA-9681-85F6-EA40440C0795}"/>
              </a:ext>
            </a:extLst>
          </p:cNvPr>
          <p:cNvSpPr txBox="1"/>
          <p:nvPr/>
        </p:nvSpPr>
        <p:spPr>
          <a:xfrm>
            <a:off x="456237" y="4239006"/>
            <a:ext cx="5616111" cy="430887"/>
          </a:xfrm>
          <a:prstGeom prst="rect">
            <a:avLst/>
          </a:prstGeom>
          <a:noFill/>
          <a:ln w="28575">
            <a:solidFill>
              <a:srgbClr val="034EA2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1100" dirty="0">
                <a:latin typeface="Arial Rounded MT Bold" panose="020F0704030504030204" pitchFamily="34" charset="0"/>
                <a:cs typeface="Arial" panose="020B0604020202020204" pitchFamily="34" charset="0"/>
              </a:rPr>
              <a:t>Saúde na Escola: PBH promoveu mutirão oftalmológico para atender em torno de 100 mil alunos da rede municipal.</a:t>
            </a: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4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82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7" name="Google Shape;241;p18"/>
          <p:cNvSpPr txBox="1">
            <a:spLocks noChangeArrowheads="1"/>
          </p:cNvSpPr>
          <p:nvPr/>
        </p:nvSpPr>
        <p:spPr bwMode="auto">
          <a:xfrm>
            <a:off x="302813" y="4812919"/>
            <a:ext cx="2068442" cy="21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Fonte: SOF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8" y="471135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44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Saúde</a:t>
            </a:r>
          </a:p>
        </p:txBody>
      </p:sp>
      <p:pic>
        <p:nvPicPr>
          <p:cNvPr id="45" name="Picture 4" descr="https://static.thenounproject.com/png/3106825-20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612" y="111819"/>
            <a:ext cx="678157" cy="678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65958" y="885484"/>
            <a:ext cx="5890352" cy="365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rgbClr val="00B050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Principais Metas Físicas Executadas (Jan. a Dez./2022):</a:t>
            </a:r>
          </a:p>
          <a:p>
            <a:pPr algn="just">
              <a:buClr>
                <a:srgbClr val="76923C"/>
              </a:buClr>
              <a:buSzPts val="2400"/>
              <a:defRPr/>
            </a:pPr>
            <a:endParaRPr lang="pt-BR" sz="2000" b="1" kern="0" dirty="0">
              <a:ea typeface="Calibri"/>
              <a:cs typeface="Calibri"/>
              <a:sym typeface="Calibri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6.012.739</a:t>
            </a:r>
            <a:r>
              <a:rPr lang="pt-BR" sz="1400" b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consultas realizadas nos Centros de Saúde 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3.900.000)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  <a:endParaRPr lang="pt-BR" sz="1200" kern="0" dirty="0">
              <a:solidFill>
                <a:srgbClr val="034EA2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788.424 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atendimentos realizados na Rede de Urgência e Emergência 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640.000)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  <a:endParaRPr lang="pt-BR" sz="1200" kern="0" dirty="0">
              <a:solidFill>
                <a:srgbClr val="034EA2"/>
              </a:solidFill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288.075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ações e testagem rápida em HIV, Sífilis e Hepatites Virais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(meta anual: 170.000);</a:t>
            </a:r>
            <a:endParaRPr lang="pt-BR" sz="1400" kern="0" dirty="0">
              <a:solidFill>
                <a:srgbClr val="034EA2"/>
              </a:solidFill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434.685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atendimentos na Rede de Saúde Mental 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380.000)</a:t>
            </a:r>
            <a:r>
              <a:rPr lang="pt-BR" sz="1400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  <a:endParaRPr lang="pt-BR" sz="1200" kern="0" dirty="0">
              <a:latin typeface="Arial Rounded MT Bold" panose="020F07040305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105.172 </a:t>
            </a:r>
            <a:r>
              <a:rPr lang="pt-BR" sz="1400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atendimentos pelo Transporte em Saúde 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79.000)</a:t>
            </a:r>
            <a:r>
              <a:rPr lang="pt-BR" sz="1400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;</a:t>
            </a:r>
            <a:endParaRPr lang="pt-BR" sz="1400" kern="0" dirty="0">
              <a:solidFill>
                <a:srgbClr val="034EA2"/>
              </a:solidFill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Arial"/>
            </a:endParaRPr>
          </a:p>
          <a:p>
            <a:pPr marL="361950" indent="-285750" algn="just">
              <a:lnSpc>
                <a:spcPct val="115000"/>
              </a:lnSpc>
              <a:buClr>
                <a:schemeClr val="dk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b="1" kern="0" dirty="0"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124.540</a:t>
            </a:r>
            <a:r>
              <a:rPr lang="pt-BR" sz="1400" kern="0" dirty="0"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Arial"/>
              </a:rPr>
              <a:t> atendimentos realizados pelo SAMU </a:t>
            </a:r>
            <a:r>
              <a:rPr lang="pt-BR" sz="1200" i="1" kern="0" dirty="0">
                <a:latin typeface="Arial Rounded MT Bold"/>
                <a:ea typeface="Calibri"/>
                <a:cs typeface="Calibri" panose="020F0502020204030204" pitchFamily="34" charset="0"/>
                <a:sym typeface="Arial"/>
              </a:rPr>
              <a:t>(meta anual: 115.000); </a:t>
            </a:r>
            <a:endParaRPr lang="pt-BR" sz="1400" kern="0" dirty="0">
              <a:solidFill>
                <a:srgbClr val="034EA2"/>
              </a:solidFill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2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79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Retângulo 25"/>
          <p:cNvSpPr/>
          <p:nvPr/>
        </p:nvSpPr>
        <p:spPr>
          <a:xfrm>
            <a:off x="0" y="791478"/>
            <a:ext cx="5947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37" name="Google Shape;265;g6eb92e3fe3_0_7"/>
          <p:cNvSpPr txBox="1"/>
          <p:nvPr/>
        </p:nvSpPr>
        <p:spPr>
          <a:xfrm>
            <a:off x="191075" y="1220188"/>
            <a:ext cx="3258931" cy="1600200"/>
          </a:xfrm>
          <a:prstGeom prst="rect">
            <a:avLst/>
          </a:prstGeom>
          <a:ln w="28575">
            <a:solidFill>
              <a:srgbClr val="034EA2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91425" tIns="45700" rIns="91425" bIns="45700"/>
          <a:lstStyle/>
          <a:p>
            <a:pPr algn="just">
              <a:buClr>
                <a:srgbClr val="000000"/>
              </a:buClr>
              <a:buSzPts val="1800"/>
              <a:defRPr/>
            </a:pP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Em outubro, a PBH alcançou a marca de </a:t>
            </a:r>
            <a:r>
              <a:rPr lang="pt-BR" sz="1200" b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40 centros de saúde entregues à população, por meio de PPP</a:t>
            </a: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, para melhorar a infraestrutura e proporcionar mais conforto para os usuários e profissionais. Essa PPP é a primeira do país voltada para a Atenção Primária na Saúde.</a:t>
            </a:r>
            <a:endParaRPr sz="1200" kern="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177920" y="3219056"/>
            <a:ext cx="3255812" cy="1015663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pt-BR" sz="1200" kern="0" dirty="0">
                <a:latin typeface="Arial Rounded MT Bold" panose="020F0704030504030204" pitchFamily="34" charset="0"/>
                <a:cs typeface="Arial" panose="020B0604020202020204" pitchFamily="34" charset="0"/>
              </a:rPr>
              <a:t>Belo Horizonte ficou em 1º lugar, entre as capitais, no Pilar Acesso à Saúde no Ranking de Competitividade dos Municípios 2022, relatório organizado pelo Centro de Liderança Pública.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8" y="466901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4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Saúde</a:t>
            </a:r>
          </a:p>
        </p:txBody>
      </p:sp>
      <p:pic>
        <p:nvPicPr>
          <p:cNvPr id="47" name="Picture 4" descr="https://static.thenounproject.com/png/3106825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69" y="120857"/>
            <a:ext cx="667713" cy="66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0530602-46FC-4A77-B66B-0535243C0F2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397" y="1204715"/>
            <a:ext cx="2743200" cy="16156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FDE7386-5DAD-4D94-865B-43EF3D311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59" y="3035332"/>
            <a:ext cx="2788121" cy="1520793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29/84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3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16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76658" y="145265"/>
            <a:ext cx="6159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Resumo da Execução Orçamentária de 2022</a:t>
            </a:r>
            <a:r>
              <a:rPr lang="pt-BR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 </a:t>
            </a:r>
            <a:endParaRPr lang="pt-BR" dirty="0">
              <a:solidFill>
                <a:srgbClr val="034EA2"/>
              </a:solidFill>
              <a:latin typeface="Arial Rounded MT Bold"/>
            </a:endParaRP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566569" y="4700691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126583" y="4810948"/>
            <a:ext cx="605176" cy="261855"/>
          </a:xfrm>
          <a:prstGeom prst="rect">
            <a:avLst/>
          </a:prstGeo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43DDD836-20DD-43F4-BF93-77C924970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3746" y="636420"/>
            <a:ext cx="6086173" cy="4401205"/>
          </a:xfrm>
        </p:spPr>
        <p:txBody>
          <a:bodyPr/>
          <a:lstStyle/>
          <a:p>
            <a:pPr algn="l"/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Receitas/Destaques: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Aumento anual da arrecadação da Receita Corrente de R$ 1,1 bilhão, representando incremento de 8,59% </a:t>
            </a:r>
            <a:r>
              <a:rPr lang="pt-BR" sz="1300" i="1" dirty="0">
                <a:latin typeface="Arial" panose="020B0604020202020204" pitchFamily="34" charset="0"/>
                <a:cs typeface="Arial" panose="020B0604020202020204" pitchFamily="34" charset="0"/>
              </a:rPr>
              <a:t>(IPCA de 2022: 5,79%)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Outras Receitas Correntes: aumento de 47,94% </a:t>
            </a:r>
            <a:r>
              <a:rPr lang="pt-BR" sz="1300" i="1" dirty="0">
                <a:latin typeface="Arial" panose="020B0604020202020204" pitchFamily="34" charset="0"/>
                <a:cs typeface="Arial" panose="020B0604020202020204" pitchFamily="34" charset="0"/>
              </a:rPr>
              <a:t>(explicado principalmente por multas de trânsito)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Operações de Crédito: aumento de 76,79% </a:t>
            </a:r>
            <a:r>
              <a:rPr lang="pt-BR" sz="1300" i="1" dirty="0">
                <a:latin typeface="Arial" panose="020B0604020202020204" pitchFamily="34" charset="0"/>
                <a:cs typeface="Arial" panose="020B0604020202020204" pitchFamily="34" charset="0"/>
              </a:rPr>
              <a:t>(devido a, principalmente, BID-Melhor Saúde e CAIXA-Saneamento para Todos).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pt-BR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Despesas/Destaques por Função de Governo: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Saúde: R$ 5,2 bilhões empenhados;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Educação: R$ 3 bilhões empenhados;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Urbanismo: R$ 747 milhões empenhados;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Saneamento: R$ 464 milhões empenhados.</a:t>
            </a:r>
          </a:p>
          <a:p>
            <a:pPr algn="l"/>
            <a:endParaRPr lang="pt-BR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Resultado Fiscal:</a:t>
            </a:r>
          </a:p>
          <a:p>
            <a:pPr algn="l"/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Superávit Orçamentário Total: R$ 485 milhões, sendo: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 err="1">
                <a:latin typeface="Arial" panose="020B0604020202020204" pitchFamily="34" charset="0"/>
                <a:cs typeface="Arial" panose="020B0604020202020204" pitchFamily="34" charset="0"/>
              </a:rPr>
              <a:t>BHPrev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: R$ 377 milhões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Outros Recursos Vinculados: R$ 68 milhões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Recursos Originários do Tesouro: R$ 40 milhões</a:t>
            </a:r>
          </a:p>
          <a:p>
            <a:pPr algn="l"/>
            <a:endParaRPr lang="pt-BR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Limite de Endividamento 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de 5,58% da Receita Corrente Líquida-RCL com limite máximo de 120% (conforme Lei de Responsabilidade Fiscal).</a:t>
            </a:r>
          </a:p>
        </p:txBody>
      </p:sp>
      <p:sp>
        <p:nvSpPr>
          <p:cNvPr id="27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3/84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64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Retângulo 25"/>
          <p:cNvSpPr/>
          <p:nvPr/>
        </p:nvSpPr>
        <p:spPr>
          <a:xfrm>
            <a:off x="0" y="864771"/>
            <a:ext cx="59475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3388778" y="1393418"/>
            <a:ext cx="2840981" cy="830997"/>
          </a:xfrm>
          <a:prstGeom prst="rect">
            <a:avLst/>
          </a:prstGeom>
          <a:ln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BH é a terceira capital com melhor cobertura vacinal contra a Paralisia Infantil (os dados são do Ministério da Saúde).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33974" y="471135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4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Saúde</a:t>
            </a:r>
          </a:p>
        </p:txBody>
      </p:sp>
      <p:pic>
        <p:nvPicPr>
          <p:cNvPr id="47" name="Picture 4" descr="https://static.thenounproject.com/png/3106825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69" y="120857"/>
            <a:ext cx="667713" cy="66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561A033E-A47F-413E-AACE-B5CD746D2C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9" y="1384936"/>
            <a:ext cx="2899569" cy="1581583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39" name="Google Shape;265;g6eb92e3fe3_0_7"/>
          <p:cNvSpPr txBox="1"/>
          <p:nvPr/>
        </p:nvSpPr>
        <p:spPr>
          <a:xfrm>
            <a:off x="434550" y="3148130"/>
            <a:ext cx="3028318" cy="1530629"/>
          </a:xfrm>
          <a:prstGeom prst="rect">
            <a:avLst/>
          </a:prstGeom>
          <a:ln w="28575">
            <a:solidFill>
              <a:srgbClr val="034EA2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91425" tIns="45700" rIns="91425" bIns="45700"/>
          <a:lstStyle/>
          <a:p>
            <a:pPr algn="just">
              <a:buClr>
                <a:srgbClr val="000000"/>
              </a:buClr>
              <a:buSzPts val="1800"/>
              <a:defRPr/>
            </a:pP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Belo Horizonte atingiu, 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96,3%</a:t>
            </a: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 de cobertura vacinal contra Covid-19 com a 1ª dose e dose única, 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88,9% </a:t>
            </a: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 vacinados com 2ª dose e dose única e, 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73,4% </a:t>
            </a: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 vacinados com 1ª dose de reforço ou adicional. A cobertura é superior aos dados nacionais observados.</a:t>
            </a:r>
            <a:endParaRPr sz="1200" kern="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4530" y="3138165"/>
            <a:ext cx="2702101" cy="1512287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59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Retângulo 25"/>
          <p:cNvSpPr/>
          <p:nvPr/>
        </p:nvSpPr>
        <p:spPr>
          <a:xfrm>
            <a:off x="0" y="864771"/>
            <a:ext cx="59475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Arial"/>
                <a:cs typeface="Arial"/>
                <a:sym typeface="Arial"/>
              </a:rPr>
              <a:t>Destaques do 3º quadrimestre/2022:</a:t>
            </a: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  <a:p>
            <a:pPr marL="114300" lv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000"/>
              <a:buFont typeface="Arial"/>
              <a:buNone/>
              <a:defRPr/>
            </a:pPr>
            <a:endParaRPr lang="pt-BR" sz="1600" kern="0" dirty="0">
              <a:solidFill>
                <a:schemeClr val="accent6">
                  <a:lumMod val="75000"/>
                </a:schemeClr>
              </a:solidFill>
              <a:latin typeface="Arial Rounded MT Bold"/>
              <a:ea typeface="Arial"/>
              <a:cs typeface="Arial"/>
              <a:sym typeface="Arial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465938" y="1482473"/>
            <a:ext cx="2696172" cy="1015663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Pelo 2º ano consecutivo, a Prefeitura de Belo Horizonte conquistou o 1º lugar na categoria Saúde, do Ranking </a:t>
            </a:r>
            <a:r>
              <a:rPr lang="pt-BR" sz="1200" i="1" kern="0" dirty="0" err="1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Connected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1200" i="1" kern="0" dirty="0" err="1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Smart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pt-BR" sz="1200" i="1" kern="0" dirty="0" err="1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Cities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.</a:t>
            </a:r>
            <a:endParaRPr lang="pt-BR" sz="2000" b="1" i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33974" y="4689430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4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0" y="250143"/>
            <a:ext cx="628788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Saúde</a:t>
            </a:r>
          </a:p>
        </p:txBody>
      </p:sp>
      <p:pic>
        <p:nvPicPr>
          <p:cNvPr id="47" name="Picture 4" descr="https://static.thenounproject.com/png/3106825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69" y="120857"/>
            <a:ext cx="667713" cy="667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2814B5B-C3CB-470B-AE0C-B74400348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62" y="1256948"/>
            <a:ext cx="2899569" cy="1581583"/>
          </a:xfrm>
          <a:prstGeom prst="rect">
            <a:avLst/>
          </a:prstGeom>
        </p:spPr>
      </p:pic>
      <p:sp>
        <p:nvSpPr>
          <p:cNvPr id="3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39" name="Google Shape;265;g6eb92e3fe3_0_7"/>
          <p:cNvSpPr txBox="1"/>
          <p:nvPr/>
        </p:nvSpPr>
        <p:spPr>
          <a:xfrm>
            <a:off x="465938" y="3128124"/>
            <a:ext cx="2696172" cy="1124579"/>
          </a:xfrm>
          <a:prstGeom prst="rect">
            <a:avLst/>
          </a:prstGeom>
          <a:ln w="28575">
            <a:solidFill>
              <a:srgbClr val="034EA2"/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lIns="91425" tIns="45700" rIns="91425" bIns="45700" anchor="ctr"/>
          <a:lstStyle/>
          <a:p>
            <a:pPr algn="just">
              <a:buClr>
                <a:srgbClr val="000000"/>
              </a:buClr>
              <a:buSzPts val="1800"/>
              <a:defRPr/>
            </a:pP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No 3° quadrimestre, Belo Horizonte realizou 12.719 cirurgias eletivas do total de 36.661 realizadas em 2022. O resultado anual foi </a:t>
            </a:r>
            <a:r>
              <a:rPr lang="pt-BR" sz="1200" i="1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64,4%</a:t>
            </a:r>
            <a:r>
              <a:rPr lang="pt-BR" sz="1200" kern="0" dirty="0"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 superior aos números de 2021. </a:t>
            </a:r>
          </a:p>
        </p:txBody>
      </p:sp>
      <p:pic>
        <p:nvPicPr>
          <p:cNvPr id="40" name="Picture 4" descr="33 mil pessoas de 576 municípios mineiros aguardam na fila por cirurgias  eletivas em B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190" y="2963402"/>
            <a:ext cx="2900832" cy="16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82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02034" y="229848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61228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38878" y="978408"/>
            <a:ext cx="5971495" cy="36607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rgbClr val="00B050"/>
                </a:solidFill>
                <a:latin typeface="Arial Rounded MT Bold"/>
                <a:cs typeface="Calibri" panose="020F0502020204030204" pitchFamily="34" charset="0"/>
              </a:rPr>
              <a:t>Principais Metas Físicas Executadas (Jan. a Dez./22):</a:t>
            </a:r>
            <a:endParaRPr lang="pt-BR" sz="1600" kern="0" dirty="0">
              <a:solidFill>
                <a:srgbClr val="00B050"/>
              </a:solidFill>
              <a:latin typeface="Arial Rounded MT Bold"/>
              <a:cs typeface="Calibri" panose="020F0502020204030204" pitchFamily="34" charset="0"/>
            </a:endParaRPr>
          </a:p>
          <a:p>
            <a:pPr eaLnBrk="1" fontAlgn="auto" hangingPunct="1">
              <a:spcBef>
                <a:spcPts val="480"/>
              </a:spcBef>
              <a:buClr>
                <a:schemeClr val="dk1"/>
              </a:buClr>
              <a:buSzPts val="2400"/>
              <a:defRPr/>
            </a:pPr>
            <a:endParaRPr lang="pt-BR" sz="1000" b="1" kern="0" dirty="0">
              <a:latin typeface="Arial Rounded MT Bold"/>
              <a:cs typeface="Calibri" panose="020F0502020204030204" pitchFamily="34" charset="0"/>
            </a:endParaRPr>
          </a:p>
          <a:p>
            <a:pPr marL="285750" indent="-285750" algn="just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2.948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pessoas atendidas no Serviço de Convivência e Fortalecimento de Vínculos para crianças, jovens, adultos e idosos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mensal - não cumulativa: 2.800)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 </a:t>
            </a:r>
          </a:p>
          <a:p>
            <a:pPr marL="285750" indent="-285750" algn="just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4.759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pessoas atendidas no Centro POP – Serviço Especializado para pessoas em situação de rua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mensal - não cumulativa: 1.710)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285750" indent="-285750" algn="just" eaLnBrk="1" fontAlgn="auto" hangingPunct="1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600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vagas disponibilizadas em Acolhimento Institucional – Casa de Passagem para Adulto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anual: 600)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285750" indent="-285750" algn="just" eaLnBrk="1" fontAlgn="auto" hangingPunct="1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619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vagas disponibilizadas em Abrigo para Crianças e Adolescentes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anual: 619)</a:t>
            </a:r>
            <a:r>
              <a:rPr lang="pt-BR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285750" indent="-285750" algn="just" eaLnBrk="1" fontAlgn="auto" hangingPunct="1">
              <a:spcBef>
                <a:spcPts val="600"/>
              </a:spcBef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177.703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famílias referenciadas no Serviço de Proteção e Atendimento Integral à Família – PAIF/CRAS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 corrigida: 183.262)</a:t>
            </a:r>
            <a:r>
              <a:rPr lang="pt-BR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.</a:t>
            </a:r>
            <a:endParaRPr lang="pt-BR" sz="2400" kern="0" dirty="0">
              <a:latin typeface="+mn-lt"/>
            </a:endParaRP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903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92072" y="246132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98061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38878" y="978408"/>
            <a:ext cx="6049007" cy="3660775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rgbClr val="00B050"/>
                </a:solidFill>
                <a:latin typeface="Arial Rounded MT Bold"/>
                <a:cs typeface="Calibri" panose="020F0502020204030204" pitchFamily="34" charset="0"/>
              </a:rPr>
              <a:t>Principais Metas Físicas Executadas (Jan. a Dez./22):</a:t>
            </a:r>
          </a:p>
          <a:p>
            <a:pPr eaLnBrk="1" fontAlgn="auto" hangingPunct="1">
              <a:buClr>
                <a:srgbClr val="76923C"/>
              </a:buClr>
              <a:buSzPts val="2400"/>
              <a:defRPr/>
            </a:pPr>
            <a:endParaRPr lang="pt-BR" sz="1200" kern="0" dirty="0">
              <a:solidFill>
                <a:srgbClr val="034EA2"/>
              </a:solidFill>
              <a:latin typeface="Arial Rounded MT Bold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600"/>
              </a:spcBef>
              <a:buSzPct val="120000"/>
              <a:buFont typeface="Arial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2.768 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Famílias e Indivíduos com violações de direitos acompanhados pelo Serviço de Proteção e Atendimento Especializado – PAEFI/CREAS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mensal - não cumulativa: 2.001)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buSzPct val="120000"/>
              <a:buFont typeface="Arial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1.163 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Pessoas com Deficiência e Idosas com Atenção de Proteção Social Básica no Domicílio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mensal - não cumulativa: 1.155)</a:t>
            </a:r>
            <a:r>
              <a:rPr lang="pt-BR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buSzPct val="120000"/>
              <a:buFont typeface="Arial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880 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idosos acolhidos em </a:t>
            </a:r>
            <a:r>
              <a:rPr lang="pt-BR" kern="0" dirty="0" err="1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ILPI’s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-Instituições de Longa Permanência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anual: 880)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buSzPct val="120000"/>
              <a:buFont typeface="Arial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1.160 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famílias do Programa Bolsa Moradia referenciadas em acompanhamento sociofamiliar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anual: 1.160)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spcBef>
                <a:spcPts val="600"/>
              </a:spcBef>
              <a:buSzPct val="120000"/>
              <a:buFont typeface="Arial"/>
              <a:buChar char="•"/>
              <a:defRPr/>
            </a:pPr>
            <a:r>
              <a:rPr lang="pt-BR" b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2.236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 atendimentos realizados à mulher em situação de violência de gênero – Benvinda </a:t>
            </a:r>
            <a:r>
              <a:rPr lang="pt-BR" sz="1200" i="1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(meta anual: 1.600)</a:t>
            </a:r>
            <a:r>
              <a:rPr lang="pt-BR" kern="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845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97832" y="249907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76159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172663" y="863042"/>
            <a:ext cx="6138225" cy="384691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rgbClr val="76923C"/>
              </a:buClr>
              <a:buSzPts val="2400"/>
              <a:defRPr/>
            </a:pPr>
            <a:r>
              <a:rPr lang="pt-BR" sz="2100" b="1" kern="0" dirty="0">
                <a:solidFill>
                  <a:srgbClr val="00B050"/>
                </a:solidFill>
                <a:latin typeface="Arial Rounded MT Bold"/>
                <a:cs typeface="Calibri" panose="020F0502020204030204" pitchFamily="34" charset="0"/>
              </a:rPr>
              <a:t>Principais Metas Físicas Executadas (Jan. a Dez./22):</a:t>
            </a:r>
          </a:p>
          <a:p>
            <a:pPr marL="171450" indent="-171450" eaLnBrk="1" fontAlgn="auto" hangingPunct="1">
              <a:spcBef>
                <a:spcPts val="48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  <a:defRPr/>
            </a:pPr>
            <a:endParaRPr lang="pt-BR" sz="1500" b="1" kern="0" dirty="0">
              <a:latin typeface="Arial Rounded MT Bold"/>
              <a:cs typeface="Calibri" panose="020F0502020204030204" pitchFamily="34" charset="0"/>
            </a:endParaRPr>
          </a:p>
          <a:p>
            <a:pPr marL="171450" indent="-171450">
              <a:lnSpc>
                <a:spcPct val="9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  <a:defRPr/>
            </a:pPr>
            <a:endParaRPr lang="pt-BR" sz="1500" b="1" dirty="0">
              <a:solidFill>
                <a:schemeClr val="dk1"/>
              </a:solidFill>
              <a:latin typeface="Arial Rounded MT Bold"/>
              <a:ea typeface="Calibri"/>
              <a:cs typeface="Calibri"/>
              <a:sym typeface="Calibri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2.358.486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refeições servidas nos Restaurantes e Refeitórios Populares 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(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meta anual corrigida: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2.834.600)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endParaRPr lang="pt-BR" sz="1800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Famílias beneficiadas com subsídio do Programa de Assistência Alimentar e Nutricional Emergencial - PAAN: </a:t>
            </a: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931 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(meta anual: 5.500)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;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endParaRPr lang="pt-BR" sz="1800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Implantação e manutenção de </a:t>
            </a: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298 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Feiras e Pontos Regionais de Comercialização de </a:t>
            </a: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Agricultura Urbana 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307)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 </a:t>
            </a:r>
            <a:endParaRPr lang="pt-BR" sz="1800" b="1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endParaRPr lang="pt-BR" sz="1800" dirty="0">
              <a:solidFill>
                <a:srgbClr val="FF0000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52</a:t>
            </a:r>
            <a:r>
              <a:rPr lang="pt-BR" sz="1800" dirty="0">
                <a:solidFill>
                  <a:srgbClr val="C00000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Sistemas Agroecológicos atendidos:</a:t>
            </a:r>
            <a:r>
              <a:rPr lang="pt-BR" sz="1800" dirty="0">
                <a:solidFill>
                  <a:srgbClr val="0070C0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implantados e mantidos em unidades produtivas coletivas/comunitárias 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50)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endParaRPr lang="pt-BR" sz="1800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Formação em Agricultura Urbana e Agroecológica de </a:t>
            </a:r>
            <a:r>
              <a:rPr lang="pt-BR" sz="1800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1.124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pessoas e </a:t>
            </a:r>
            <a:r>
              <a:rPr lang="pt-BR" sz="1800" b="1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502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cs typeface="Calibri" panose="020F0502020204030204" pitchFamily="34" charset="0"/>
              </a:rPr>
              <a:t> certificados emitidos para os</a:t>
            </a:r>
            <a:r>
              <a:rPr lang="pt-BR" dirty="0"/>
              <a:t> 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Cursos de Qualificação na área de Gastronomia e formação em Agroecologia e Segurança alimentar </a:t>
            </a:r>
            <a:r>
              <a:rPr lang="pt-BR" sz="15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(metas anuais: 1.300 e 820)</a:t>
            </a:r>
            <a:r>
              <a:rPr lang="pt-BR" sz="1800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34/84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105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01178" y="258261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78" y="157174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127162" y="917943"/>
            <a:ext cx="6049007" cy="31621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</a:rPr>
              <a:t>3º quadrimestre/2022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8" name="CaixaDeTexto 18"/>
          <p:cNvSpPr txBox="1">
            <a:spLocks noChangeArrowheads="1"/>
          </p:cNvSpPr>
          <p:nvPr/>
        </p:nvSpPr>
        <p:spPr bwMode="auto">
          <a:xfrm>
            <a:off x="204411" y="1234227"/>
            <a:ext cx="3176917" cy="2292935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r>
              <a:rPr lang="pt-BR" altLang="pt-BR" sz="1100" dirty="0">
                <a:latin typeface="Arial Rounded MT Bold" panose="020F0704030504030204" pitchFamily="34" charset="0"/>
              </a:rPr>
              <a:t>A PBH e o Conselho Municipal dos Direitos da Criança e do Adolescente promoveram, nos dias 30/11 e 01/12, a </a:t>
            </a:r>
            <a:r>
              <a:rPr lang="pt-BR" sz="1100" b="1" dirty="0">
                <a:latin typeface="Arial Rounded MT Bold" panose="020F0704030504030204" pitchFamily="34" charset="0"/>
              </a:rPr>
              <a:t>10ª</a:t>
            </a:r>
            <a:r>
              <a:rPr lang="pt-BR" altLang="pt-BR" sz="1100" b="1" dirty="0">
                <a:latin typeface="Arial Rounded MT Bold" panose="020F0704030504030204" pitchFamily="34" charset="0"/>
              </a:rPr>
              <a:t> Conferência dos Direitos da Criança e do Adolescente de Belo Horizonte</a:t>
            </a:r>
            <a:r>
              <a:rPr lang="pt-BR" altLang="pt-BR" sz="1100" dirty="0">
                <a:latin typeface="Arial Rounded MT Bold" panose="020F0704030504030204" pitchFamily="34" charset="0"/>
              </a:rPr>
              <a:t>, na PUC São Gabriel, com o tema “</a:t>
            </a:r>
            <a:r>
              <a:rPr lang="pt-BR" sz="1100" dirty="0">
                <a:latin typeface="Arial Rounded MT Bold" panose="020F0704030504030204" pitchFamily="34" charset="0"/>
              </a:rPr>
              <a:t>situação dos direitos humanos de crianças e adolescentes em tempos de pandemia pela Covid-19: violações e vulnerabilidades de crianças e adolescentes, ações necessárias para reparação e garantia de políticas de proteção integral, com respeito à diversidade</a:t>
            </a:r>
            <a:r>
              <a:rPr lang="pt-BR" altLang="pt-BR" sz="1100" dirty="0">
                <a:latin typeface="Arial Rounded MT Bold" panose="020F0704030504030204" pitchFamily="34" charset="0"/>
              </a:rPr>
              <a:t>”. </a:t>
            </a:r>
            <a:endParaRPr lang="pt-BR" altLang="pt-BR" sz="11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35/84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F144CFF-EE1A-4E93-BB02-F66A632CBD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55" y="1396162"/>
            <a:ext cx="2959424" cy="2006130"/>
          </a:xfrm>
          <a:prstGeom prst="rect">
            <a:avLst/>
          </a:prstGeom>
        </p:spPr>
      </p:pic>
      <p:sp>
        <p:nvSpPr>
          <p:cNvPr id="43" name="CaixaDeTexto 18">
            <a:extLst>
              <a:ext uri="{FF2B5EF4-FFF2-40B4-BE49-F238E27FC236}">
                <a16:creationId xmlns:a16="http://schemas.microsoft.com/office/drawing/2014/main" xmlns="" id="{3B8A2817-F75A-41DD-86F1-0DF927796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9369" y="3609527"/>
            <a:ext cx="4558867" cy="1277273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pt-BR" altLang="pt-BR" sz="1100" b="1" dirty="0">
                <a:latin typeface="Arial Rounded MT Bold" panose="020F0704030504030204" pitchFamily="34" charset="0"/>
              </a:rPr>
              <a:t>A Conferência foi precedida por um amplo processo de participação social </a:t>
            </a:r>
            <a:r>
              <a:rPr lang="pt-BR" altLang="pt-BR" sz="1100" dirty="0">
                <a:latin typeface="Arial Rounded MT Bold" panose="020F0704030504030204" pitchFamily="34" charset="0"/>
              </a:rPr>
              <a:t>que teve o objetivo de </a:t>
            </a:r>
            <a:r>
              <a:rPr lang="pt-BR" sz="1100" dirty="0">
                <a:latin typeface="Arial Rounded MT Bold" panose="020F0704030504030204" pitchFamily="34" charset="0"/>
              </a:rPr>
              <a:t>avaliar as políticas públicas de promoção, proteção e defesa desse público na cidade, além do tema em questão, em </a:t>
            </a:r>
            <a:r>
              <a:rPr lang="pt-BR" altLang="pt-BR" sz="1100" b="1" dirty="0">
                <a:latin typeface="Arial Rounded MT Bold" panose="020F0704030504030204" pitchFamily="34" charset="0"/>
              </a:rPr>
              <a:t>09 (nove) </a:t>
            </a:r>
            <a:r>
              <a:rPr lang="pt-BR" altLang="pt-BR" sz="1100" b="1" dirty="0" err="1">
                <a:latin typeface="Arial Rounded MT Bold" panose="020F0704030504030204" pitchFamily="34" charset="0"/>
              </a:rPr>
              <a:t>pré</a:t>
            </a:r>
            <a:r>
              <a:rPr lang="pt-BR" altLang="pt-BR" sz="1100" b="1" dirty="0">
                <a:latin typeface="Arial Rounded MT Bold" panose="020F0704030504030204" pitchFamily="34" charset="0"/>
              </a:rPr>
              <a:t>-conferências  regionais</a:t>
            </a:r>
            <a:r>
              <a:rPr lang="pt-BR" altLang="pt-BR" sz="1100" dirty="0">
                <a:latin typeface="Arial Rounded MT Bold" panose="020F0704030504030204" pitchFamily="34" charset="0"/>
              </a:rPr>
              <a:t> e mais de 40 </a:t>
            </a:r>
            <a:r>
              <a:rPr lang="pt-BR" altLang="pt-BR" sz="1100" b="1" dirty="0">
                <a:latin typeface="Arial Rounded MT Bold" panose="020F0704030504030204" pitchFamily="34" charset="0"/>
              </a:rPr>
              <a:t>Conferências Livres</a:t>
            </a:r>
            <a:r>
              <a:rPr lang="pt-BR" altLang="pt-BR" sz="1100" dirty="0">
                <a:latin typeface="Arial Rounded MT Bold" panose="020F0704030504030204" pitchFamily="34" charset="0"/>
              </a:rPr>
              <a:t>. As crianças e adolescentes foram os grandes protagonistas em todo o processo. </a:t>
            </a:r>
            <a:endParaRPr lang="pt-BR" altLang="pt-BR" sz="11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4" name="Google Shape;259;g6eb92e3fe3_0_7">
            <a:extLst>
              <a:ext uri="{FF2B5EF4-FFF2-40B4-BE49-F238E27FC236}">
                <a16:creationId xmlns:a16="http://schemas.microsoft.com/office/drawing/2014/main" xmlns="" id="{3EBF77AF-7695-401C-AF65-7EBA2B25F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11" y="4871568"/>
            <a:ext cx="4340043" cy="27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</a:t>
            </a:r>
            <a:r>
              <a:rPr lang="pt-BR" sz="800" dirty="0">
                <a:latin typeface="Arial Rounded MT Bold" panose="020F0704030504030204" pitchFamily="34" charset="0"/>
              </a:rPr>
              <a:t>http://prefeitura.pbh.gov.br/smasac/conferencia/criancaeadolescente</a:t>
            </a: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grpSp>
        <p:nvGrpSpPr>
          <p:cNvPr id="30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7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5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22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11305" y="250522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40807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61881" y="895715"/>
            <a:ext cx="6049007" cy="60591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</a:rPr>
              <a:t>3º quadrimestre/2022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:</a:t>
            </a:r>
          </a:p>
          <a:p>
            <a:pPr eaLnBrk="1" fontAlgn="auto" hangingPunct="1">
              <a:buClr>
                <a:srgbClr val="76923C"/>
              </a:buClr>
              <a:buSzPts val="2400"/>
              <a:defRPr/>
            </a:pPr>
            <a:endParaRPr lang="pt-BR" sz="1200" kern="0" dirty="0">
              <a:solidFill>
                <a:schemeClr val="accent6">
                  <a:lumMod val="75000"/>
                </a:schemeClr>
              </a:solidFill>
              <a:latin typeface="Arial Rounded MT Bold"/>
              <a:cs typeface="Calibri" panose="020F0502020204030204" pitchFamily="34" charset="0"/>
            </a:endParaRP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351970" y="4769067"/>
            <a:ext cx="533074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https://prefeitura.pbh.gov.br/sites/default/files/estrutura-de-governo/smasac/CMAS/2022/BoletimGVISO_4.pdf</a:t>
            </a:r>
          </a:p>
        </p:txBody>
      </p:sp>
      <p:sp>
        <p:nvSpPr>
          <p:cNvPr id="28" name="CaixaDeTexto 18"/>
          <p:cNvSpPr txBox="1">
            <a:spLocks noChangeArrowheads="1"/>
          </p:cNvSpPr>
          <p:nvPr/>
        </p:nvSpPr>
        <p:spPr bwMode="auto">
          <a:xfrm>
            <a:off x="461169" y="1351655"/>
            <a:ext cx="2736890" cy="3416320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r>
              <a:rPr lang="pt-BR" altLang="pt-BR" sz="1200" b="1" dirty="0">
                <a:latin typeface="Arial Rounded MT Bold" panose="020F0704030504030204" pitchFamily="34" charset="0"/>
              </a:rPr>
              <a:t>Ações de conscientização sobre violência sexual e de enfrentamento do trabalho infantil e Publicação da 4a edição do Boletim de Vigilância Socioassistencial sobre o tema Trabalho Infantil: </a:t>
            </a:r>
            <a:r>
              <a:rPr lang="pt-BR" altLang="pt-BR" sz="1200" dirty="0">
                <a:latin typeface="Arial Rounded MT Bold" panose="020F0704030504030204" pitchFamily="34" charset="0"/>
              </a:rPr>
              <a:t> Durante o ano de 2022, a PBH realizou campanhas em diferentes pontos da cidade, com foco na conscientização da população sobre a proteção de crianças e adolescentes nos temas e registrou as ações estratégicas realizadas durante o exercício, bem como indicadores do trabalho infantil no âmbito do SUAS, dentre outros. </a:t>
            </a:r>
          </a:p>
        </p:txBody>
      </p:sp>
      <p:sp>
        <p:nvSpPr>
          <p:cNvPr id="3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B9DB268-46E4-4021-A561-160D30566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52" y="1294618"/>
            <a:ext cx="2341823" cy="3296338"/>
          </a:xfrm>
          <a:prstGeom prst="rect">
            <a:avLst/>
          </a:prstGeom>
        </p:spPr>
      </p:pic>
      <p:grpSp>
        <p:nvGrpSpPr>
          <p:cNvPr id="30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00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11305" y="250522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40807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61881" y="895715"/>
            <a:ext cx="6049007" cy="60591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</a:rPr>
              <a:t>3º quadrimestre/2022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:</a:t>
            </a:r>
          </a:p>
          <a:p>
            <a:pPr eaLnBrk="1" fontAlgn="auto" hangingPunct="1">
              <a:buClr>
                <a:srgbClr val="76923C"/>
              </a:buClr>
              <a:buSzPts val="2400"/>
              <a:defRPr/>
            </a:pPr>
            <a:endParaRPr lang="pt-BR" sz="1200" kern="0" dirty="0">
              <a:solidFill>
                <a:schemeClr val="accent6">
                  <a:lumMod val="75000"/>
                </a:schemeClr>
              </a:solidFill>
              <a:latin typeface="Arial Rounded MT Bold"/>
              <a:cs typeface="Calibri" panose="020F0502020204030204" pitchFamily="34" charset="0"/>
            </a:endParaRP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74412" y="4868903"/>
            <a:ext cx="1023599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SMASAC</a:t>
            </a:r>
          </a:p>
        </p:txBody>
      </p:sp>
      <p:sp>
        <p:nvSpPr>
          <p:cNvPr id="28" name="CaixaDeTexto 18"/>
          <p:cNvSpPr txBox="1">
            <a:spLocks noChangeArrowheads="1"/>
          </p:cNvSpPr>
          <p:nvPr/>
        </p:nvSpPr>
        <p:spPr bwMode="auto">
          <a:xfrm>
            <a:off x="2965575" y="1372987"/>
            <a:ext cx="2437665" cy="646331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sz="1200" b="1" dirty="0">
                <a:latin typeface="Arial Rounded MT Bold" panose="020F0704030504030204" pitchFamily="34" charset="0"/>
              </a:rPr>
              <a:t>PBH serve mais de 4,5 mil pessoas no Almoço de Natal dos Restaurantes Populares</a:t>
            </a:r>
          </a:p>
        </p:txBody>
      </p:sp>
      <p:sp>
        <p:nvSpPr>
          <p:cNvPr id="3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12290" name="Picture 2" descr="PBH serve mais de 4,5 mil pessoas no Almoço de Natal dos Restaurantes Popular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75" y="1323773"/>
            <a:ext cx="2590800" cy="147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nhoras sentadas no sof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85" y="2272184"/>
            <a:ext cx="2552288" cy="139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aixaDeTexto 18"/>
          <p:cNvSpPr txBox="1">
            <a:spLocks noChangeArrowheads="1"/>
          </p:cNvSpPr>
          <p:nvPr/>
        </p:nvSpPr>
        <p:spPr bwMode="auto">
          <a:xfrm>
            <a:off x="1209271" y="2983156"/>
            <a:ext cx="2437665" cy="646331"/>
          </a:xfrm>
          <a:prstGeom prst="rect">
            <a:avLst/>
          </a:prstGeom>
          <a:noFill/>
          <a:ln w="127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r>
              <a:rPr lang="pt-BR" sz="1200" b="1" dirty="0">
                <a:latin typeface="Arial Rounded MT Bold" panose="020F0704030504030204" pitchFamily="34" charset="0"/>
              </a:rPr>
              <a:t>Programa Maior Cuidado, da Prefeitura, é finalista do Prêmio Pró-Longevidade</a:t>
            </a:r>
          </a:p>
        </p:txBody>
      </p:sp>
      <p:grpSp>
        <p:nvGrpSpPr>
          <p:cNvPr id="43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4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5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274909" y="3917194"/>
            <a:ext cx="6069546" cy="68518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BH + Feliz:  Em 2022 cerca de </a:t>
            </a:r>
            <a:r>
              <a:rPr lang="pt-BR" sz="1200" b="1" dirty="0">
                <a:solidFill>
                  <a:srgbClr val="000000"/>
                </a:solidFill>
                <a:latin typeface="Arial Rounded MT Bold" panose="020F070403050403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30 mil pessoas participaram das 7 edições que foram realizadas simultaneamente em todas as regionais de julho a dezembro. No total foram 39 eventos realizados com 477 atrações e serviços oferecidos.</a:t>
            </a:r>
          </a:p>
        </p:txBody>
      </p:sp>
      <p:pic>
        <p:nvPicPr>
          <p:cNvPr id="11266" name="Picture 2" descr="BH mais feliz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05" y="4636115"/>
            <a:ext cx="3116408" cy="39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273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11305" y="250522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40807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61881" y="895715"/>
            <a:ext cx="6049007" cy="60591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</a:rPr>
              <a:t>3º quadrimestre/2022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cs typeface="Calibri" panose="020F0502020204030204" pitchFamily="34" charset="0"/>
              </a:rPr>
              <a:t>:</a:t>
            </a:r>
          </a:p>
          <a:p>
            <a:pPr eaLnBrk="1" fontAlgn="auto" hangingPunct="1">
              <a:buClr>
                <a:srgbClr val="76923C"/>
              </a:buClr>
              <a:buSzPts val="2400"/>
              <a:defRPr/>
            </a:pPr>
            <a:endParaRPr lang="pt-BR" sz="1200" kern="0" dirty="0">
              <a:solidFill>
                <a:schemeClr val="accent6">
                  <a:lumMod val="75000"/>
                </a:schemeClr>
              </a:solidFill>
              <a:latin typeface="Arial Rounded MT Bold"/>
              <a:cs typeface="Calibri" panose="020F0502020204030204" pitchFamily="34" charset="0"/>
            </a:endParaRP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74412" y="4868903"/>
            <a:ext cx="1023599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SMASAC</a:t>
            </a:r>
          </a:p>
        </p:txBody>
      </p:sp>
      <p:sp>
        <p:nvSpPr>
          <p:cNvPr id="3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pSp>
        <p:nvGrpSpPr>
          <p:cNvPr id="43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4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5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1B99D4D0-D066-4EB6-A293-9E29B1014B48}"/>
              </a:ext>
            </a:extLst>
          </p:cNvPr>
          <p:cNvSpPr/>
          <p:nvPr/>
        </p:nvSpPr>
        <p:spPr>
          <a:xfrm>
            <a:off x="338177" y="1434628"/>
            <a:ext cx="58341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1400" b="1" dirty="0">
                <a:solidFill>
                  <a:srgbClr val="222222"/>
                </a:solidFill>
                <a:latin typeface="Arial Rounded MT Bold" panose="020F0704030504030204" pitchFamily="34" charset="0"/>
              </a:rPr>
              <a:t> Implantação do novo território sustentável na Vila Cemig, Barreiro</a:t>
            </a:r>
            <a:r>
              <a:rPr lang="pt-BR" sz="1400" dirty="0">
                <a:solidFill>
                  <a:srgbClr val="222222"/>
                </a:solidFill>
                <a:latin typeface="Arial Rounded MT Bold" panose="020F0704030504030204" pitchFamily="34" charset="0"/>
              </a:rPr>
              <a:t>, com implantação da Unidade Produtiva Coletiva e Comunitária - Horta Comunitária do Alto das Antenas, atendendo 08 famílias em uma articulação protagonizada por um coletivo de mulheres da comunidade, garantindo melhoria da alimentação e geração de renda;</a:t>
            </a:r>
          </a:p>
          <a:p>
            <a:pPr algn="just"/>
            <a:endParaRPr lang="pt-BR" sz="1400" dirty="0">
              <a:solidFill>
                <a:srgbClr val="222222"/>
              </a:solidFill>
              <a:latin typeface="Arial Rounded MT Bold" panose="020F0704030504030204" pitchFamily="34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222222"/>
                </a:solidFill>
                <a:latin typeface="Arial Rounded MT Bold" panose="020F0704030504030204" pitchFamily="34" charset="0"/>
              </a:rPr>
              <a:t> Oferta de atividades de segurança alimentar e nutricional em espaços públicos da cidade, com público estimado de 2.500 pessoas, nas</a:t>
            </a:r>
            <a:r>
              <a:rPr lang="pt-BR" sz="1400" b="1" dirty="0">
                <a:solidFill>
                  <a:srgbClr val="222222"/>
                </a:solidFill>
                <a:latin typeface="Arial Rounded MT Bold" panose="020F0704030504030204" pitchFamily="34" charset="0"/>
              </a:rPr>
              <a:t> 4 edições dos Circuitos de SAN</a:t>
            </a:r>
            <a:r>
              <a:rPr lang="pt-BR" sz="1400" dirty="0">
                <a:solidFill>
                  <a:srgbClr val="222222"/>
                </a:solidFill>
                <a:latin typeface="Arial Rounded MT Bold" panose="020F0704030504030204" pitchFamily="34" charset="0"/>
              </a:rPr>
              <a:t>. </a:t>
            </a:r>
            <a:endParaRPr lang="pt-BR" sz="1400" b="0" i="0" dirty="0">
              <a:solidFill>
                <a:srgbClr val="222222"/>
              </a:solidFill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888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260284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164661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38878" y="1023683"/>
            <a:ext cx="5971496" cy="327291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Clr>
                <a:srgbClr val="76923C"/>
              </a:buClr>
              <a:buSzPts val="2400"/>
              <a:defRPr/>
            </a:pPr>
            <a:r>
              <a:rPr lang="pt-BR" sz="1600" b="1" kern="0" dirty="0">
                <a:solidFill>
                  <a:srgbClr val="00B050"/>
                </a:solidFill>
                <a:latin typeface="Arial Rounded MT Bold"/>
                <a:cs typeface="Calibri" panose="020F0502020204030204" pitchFamily="34" charset="0"/>
              </a:rPr>
              <a:t>Principais Metas Físicas Executadas / Esportes (Jan a Dez./2022):</a:t>
            </a:r>
          </a:p>
          <a:p>
            <a:pPr eaLnBrk="1" fontAlgn="auto" hangingPunct="1">
              <a:buClr>
                <a:srgbClr val="76923C"/>
              </a:buClr>
              <a:buSzPts val="2400"/>
              <a:defRPr/>
            </a:pPr>
            <a:endParaRPr lang="pt-BR" sz="1600" b="1" kern="0" dirty="0">
              <a:solidFill>
                <a:srgbClr val="034EA2"/>
              </a:solidFill>
              <a:latin typeface="Arial Rounded MT Bold"/>
              <a:cs typeface="Calibri" panose="020F0502020204030204" pitchFamily="34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3.107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idosos atendidos no Programa Vida Ativa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1.000)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5.475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crianças e adolescentes atendidos no Programa Esporte Educacional </a:t>
            </a:r>
            <a:r>
              <a:rPr lang="pt-BR" sz="9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2.500)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  <a:endParaRPr lang="pt-BR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FF0000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635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pessoas com deficiência atendidas no Superar / Núcleo Sócio esportivo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(meta anual: 600)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;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FF0000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26.096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 atendimentos realizados no Projeto Caminhar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(meta anual: 17.000)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</a:rPr>
              <a:t>;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FF0000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4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núcleos ativos “BH é da gente”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4)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;</a:t>
            </a: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rgbClr val="FF0000"/>
              </a:solidFill>
              <a:latin typeface="Arial Rounded MT Bold"/>
              <a:ea typeface="Calibri"/>
              <a:cs typeface="Calibri" panose="020F0502020204030204" pitchFamily="34" charset="0"/>
              <a:sym typeface="Calibri"/>
            </a:endParaRPr>
          </a:p>
          <a:p>
            <a:pPr marL="285750" indent="-285750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b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430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 Academias a Céu Aberto existentes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(meta anual: 426)</a:t>
            </a:r>
            <a:r>
              <a:rPr lang="pt-BR" dirty="0">
                <a:solidFill>
                  <a:schemeClr val="tx1"/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lang="pt-BR" dirty="0">
              <a:solidFill>
                <a:schemeClr val="tx1"/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39/84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55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323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171;p10"/>
          <p:cNvSpPr txBox="1">
            <a:spLocks noChangeArrowheads="1"/>
          </p:cNvSpPr>
          <p:nvPr/>
        </p:nvSpPr>
        <p:spPr bwMode="auto">
          <a:xfrm>
            <a:off x="227472" y="4575960"/>
            <a:ext cx="5320423" cy="6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000"/>
              <a:defRPr/>
            </a:pPr>
            <a:r>
              <a:rPr lang="pt-BR" alt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Relatório de Gestão Fiscal – RGF – 3º Quadrimestre/2022 </a:t>
            </a:r>
            <a:r>
              <a:rPr lang="pt-BR" sz="1100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(publicado no Diário Oficial do Município em 30/01/23).</a:t>
            </a:r>
          </a:p>
          <a:p>
            <a:pPr eaLnBrk="1" hangingPunct="1">
              <a:buSzPts val="1000"/>
              <a:defRPr/>
            </a:pPr>
            <a:endParaRPr lang="pt-BR" altLang="pt-BR"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84725"/>
            <a:ext cx="605176" cy="261855"/>
          </a:xfrm>
          <a:prstGeom prst="rect">
            <a:avLst/>
          </a:prstGeom>
        </p:spPr>
      </p:pic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4/84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486641"/>
              </p:ext>
            </p:extLst>
          </p:nvPr>
        </p:nvGraphicFramePr>
        <p:xfrm>
          <a:off x="1368894" y="118659"/>
          <a:ext cx="3458456" cy="4313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Planilha" r:id="rId10" imgW="4353062" imgH="5696001" progId="Excel.Sheet.12">
                  <p:embed/>
                </p:oleObj>
              </mc:Choice>
              <mc:Fallback>
                <p:oleObj name="Planilha" r:id="rId10" imgW="4353062" imgH="56960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68894" y="118659"/>
                        <a:ext cx="3458456" cy="43139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CaixaDeTexto 29"/>
          <p:cNvSpPr txBox="1"/>
          <p:nvPr/>
        </p:nvSpPr>
        <p:spPr>
          <a:xfrm>
            <a:off x="4823401" y="358733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</a:pPr>
            <a:r>
              <a:rPr lang="pt-BR" sz="800" i="1" dirty="0">
                <a:solidFill>
                  <a:srgbClr val="000000"/>
                </a:solidFill>
                <a:latin typeface="Arial Rounded MT Bold"/>
                <a:cs typeface="Arial" panose="020B0604020202020204" pitchFamily="34" charset="0"/>
                <a:sym typeface="Arial" panose="020B0604020202020204" pitchFamily="34" charset="0"/>
              </a:rPr>
              <a:t>Em R$ 1,00</a:t>
            </a:r>
          </a:p>
        </p:txBody>
      </p:sp>
    </p:spTree>
    <p:extLst>
      <p:ext uri="{BB962C8B-B14F-4D97-AF65-F5344CB8AC3E}">
        <p14:creationId xmlns:p14="http://schemas.microsoft.com/office/powerpoint/2010/main" val="30800305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228364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3" y="161228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56026" y="929338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quadrimestre/2022 - Esportes: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537369" y="3358507"/>
            <a:ext cx="2681353" cy="1015663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pt-BR" sz="1200" dirty="0">
                <a:latin typeface="Arial Rounded MT Bold" panose="020F0704030504030204" pitchFamily="34" charset="0"/>
              </a:rPr>
              <a:t>O </a:t>
            </a:r>
            <a:r>
              <a:rPr lang="pt-BR" sz="1200" b="1" dirty="0">
                <a:latin typeface="Arial Rounded MT Bold" panose="020F0704030504030204" pitchFamily="34" charset="0"/>
              </a:rPr>
              <a:t>Programa Vida Ativa</a:t>
            </a:r>
            <a:r>
              <a:rPr lang="pt-BR" sz="1200" dirty="0">
                <a:latin typeface="Arial Rounded MT Bold" panose="020F0704030504030204" pitchFamily="34" charset="0"/>
              </a:rPr>
              <a:t>, para as pessoas acima de 50 anos, abriu atendimento em mais 4 (quatro) locais nas regionais Barreiro e Noroeste.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332869" y="1736769"/>
            <a:ext cx="2504327" cy="646331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200" b="1" dirty="0"/>
              <a:t>Com mais de 750 participantes, Corrida Rústica PCD movimenta o "A Rua é </a:t>
            </a:r>
            <a:r>
              <a:rPr lang="pt-BR" sz="1200" b="1" dirty="0" smtClean="0"/>
              <a:t>Nossa“ (setembro).</a:t>
            </a:r>
            <a:endParaRPr lang="pt-BR" sz="1200" b="1" dirty="0"/>
          </a:p>
        </p:txBody>
      </p:sp>
      <p:sp>
        <p:nvSpPr>
          <p:cNvPr id="45" name="Google Shape;259;g6eb92e3fe3_0_7"/>
          <p:cNvSpPr txBox="1">
            <a:spLocks noChangeArrowheads="1"/>
          </p:cNvSpPr>
          <p:nvPr/>
        </p:nvSpPr>
        <p:spPr bwMode="auto">
          <a:xfrm>
            <a:off x="146720" y="4899105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SMEL</a:t>
            </a:r>
          </a:p>
        </p:txBody>
      </p:sp>
      <p:sp>
        <p:nvSpPr>
          <p:cNvPr id="4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1028" name="Picture 4" descr="Programa com atividades físicas e de lazer para pessoas acima de 50 anos expande núcleos">
            <a:extLst>
              <a:ext uri="{FF2B5EF4-FFF2-40B4-BE49-F238E27FC236}">
                <a16:creationId xmlns:a16="http://schemas.microsoft.com/office/drawing/2014/main" xmlns="" id="{57F7D60E-2472-00F2-67B4-102DF444A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69" y="3219090"/>
            <a:ext cx="2932941" cy="144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pic>
        <p:nvPicPr>
          <p:cNvPr id="11266" name="Picture 2" descr="Participantes da Corrida Rústica PC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21" y="1410458"/>
            <a:ext cx="2805989" cy="153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47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228364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3" y="161228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56026" y="929338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quadrimestre/2022 - Esportes: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637246" y="3546329"/>
            <a:ext cx="2922488" cy="1200329"/>
          </a:xfrm>
          <a:prstGeom prst="rect">
            <a:avLst/>
          </a:prstGeom>
          <a:ln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chemeClr val="tx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Programa “No Domingo a Rua é nossa!” tem nova unidade: </a:t>
            </a:r>
            <a:r>
              <a:rPr lang="pt-BR" sz="1200" dirty="0">
                <a:solidFill>
                  <a:schemeClr val="tx1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na avenida Deputado Álvaro Antônio, s/nº, no bairro das Indústrias (Barreiro), totalizando 6 (seis) unidades.</a:t>
            </a:r>
            <a:endParaRPr lang="pt-BR" sz="1200" b="1" dirty="0">
              <a:solidFill>
                <a:schemeClr val="tx1"/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325212" y="1385895"/>
            <a:ext cx="2691273" cy="1938992"/>
          </a:xfrm>
          <a:prstGeom prst="rect">
            <a:avLst/>
          </a:prstGeom>
          <a:ln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200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Cerca de 30 mil alunos das escolas municipais de Belo Horizonte participaram dos </a:t>
            </a:r>
            <a:r>
              <a:rPr lang="pt-BR" sz="1200" b="1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Jogos da Primavera</a:t>
            </a:r>
            <a:r>
              <a:rPr lang="pt-BR" sz="1200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:  Futsal, Vôlei, Handebol, Judô, Taekwondo, Badminton, Atletismo e Xadrez. Os estudantes </a:t>
            </a:r>
            <a:r>
              <a:rPr lang="pt-BR" sz="1200" i="0" dirty="0" err="1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PCDs</a:t>
            </a:r>
            <a:r>
              <a:rPr lang="pt-BR" sz="1200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 (pessoa com deficiência) participaram nas modalidades de Vôlei sentado, Judô, Tênis de Mesa e Atletismo. </a:t>
            </a:r>
            <a:endParaRPr lang="pt-BR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5" name="Google Shape;259;g6eb92e3fe3_0_7"/>
          <p:cNvSpPr txBox="1">
            <a:spLocks noChangeArrowheads="1"/>
          </p:cNvSpPr>
          <p:nvPr/>
        </p:nvSpPr>
        <p:spPr bwMode="auto">
          <a:xfrm>
            <a:off x="146720" y="4899105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SMEL</a:t>
            </a:r>
          </a:p>
        </p:txBody>
      </p:sp>
      <p:sp>
        <p:nvSpPr>
          <p:cNvPr id="4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4098" name="Picture 2" descr="Programa No Domingo a Rua é Nossa tem nova unida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235" y="3546329"/>
            <a:ext cx="2414739" cy="1179890"/>
          </a:xfrm>
          <a:prstGeom prst="rect">
            <a:avLst/>
          </a:prstGeom>
          <a:noFill/>
          <a:ln w="158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85" y="1397933"/>
            <a:ext cx="2902252" cy="193483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04782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228364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Proteção Social e Esportes</a:t>
            </a:r>
          </a:p>
        </p:txBody>
      </p:sp>
      <p:pic>
        <p:nvPicPr>
          <p:cNvPr id="26" name="Picture 2" descr="https://static.thenounproject.com/png/2620687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63" y="161228"/>
            <a:ext cx="6175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405;p20"/>
          <p:cNvSpPr txBox="1">
            <a:spLocks/>
          </p:cNvSpPr>
          <p:nvPr/>
        </p:nvSpPr>
        <p:spPr>
          <a:xfrm>
            <a:off x="256026" y="929338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 – Esportes: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414684" y="3377231"/>
            <a:ext cx="5795689" cy="1015663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pt-BR" sz="12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Conselho Municipal de Políticas de Esportes e Lazer empossa novos integrantes (novembro): </a:t>
            </a: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o Conselho</a:t>
            </a:r>
            <a:r>
              <a:rPr lang="pt-BR" sz="1200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 </a:t>
            </a: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tem como principal finalidade auxiliar na formulação, na organização, na gestão, na consolidação e no acompanhamento das políticas públicas voltadas para a prática de esportes e lazer no município.</a:t>
            </a:r>
            <a:endParaRPr lang="pt-BR" sz="1200" b="1" dirty="0"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aixaDeTexto 38"/>
          <p:cNvSpPr txBox="1"/>
          <p:nvPr/>
        </p:nvSpPr>
        <p:spPr>
          <a:xfrm>
            <a:off x="3308124" y="1527686"/>
            <a:ext cx="2880533" cy="1200329"/>
          </a:xfrm>
          <a:prstGeom prst="rect">
            <a:avLst/>
          </a:prstGeom>
          <a:ln w="28575">
            <a:solidFill>
              <a:srgbClr val="034EA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1200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O </a:t>
            </a:r>
            <a:r>
              <a:rPr lang="pt-BR" sz="1200" b="1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projeto Polo Esportivo e de Lazer </a:t>
            </a:r>
            <a:r>
              <a:rPr lang="pt-BR" sz="1200" i="0" dirty="0">
                <a:solidFill>
                  <a:schemeClr val="tx1"/>
                </a:solidFill>
                <a:effectLst/>
                <a:latin typeface="Arial Rounded MT Bold" panose="020F0704030504030204" pitchFamily="34" charset="0"/>
              </a:rPr>
              <a:t>atende mais de 1.350 pessoas de todas as faixas etárias na Praça da Saudade, região Leste, e no Ginásio Poliesportivo Dom Bosco, região Noroeste.</a:t>
            </a:r>
            <a:endParaRPr lang="pt-BR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5" name="Google Shape;259;g6eb92e3fe3_0_7"/>
          <p:cNvSpPr txBox="1">
            <a:spLocks noChangeArrowheads="1"/>
          </p:cNvSpPr>
          <p:nvPr/>
        </p:nvSpPr>
        <p:spPr bwMode="auto">
          <a:xfrm>
            <a:off x="146720" y="4899105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SMEL</a:t>
            </a:r>
          </a:p>
        </p:txBody>
      </p:sp>
      <p:sp>
        <p:nvSpPr>
          <p:cNvPr id="4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E14EFF7-D9B9-C3D7-F25F-49D266E41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1" y="1532522"/>
            <a:ext cx="2874169" cy="1567728"/>
          </a:xfrm>
          <a:prstGeom prst="rect">
            <a:avLst/>
          </a:prstGeom>
        </p:spPr>
      </p:pic>
      <p:grpSp>
        <p:nvGrpSpPr>
          <p:cNvPr id="30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7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0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3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37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-77511" y="229744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Segurança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113675" y="4531008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SOF; SMSP</a:t>
            </a:r>
          </a:p>
        </p:txBody>
      </p:sp>
      <p:sp>
        <p:nvSpPr>
          <p:cNvPr id="28" name="Google Shape;275;p20"/>
          <p:cNvSpPr txBox="1">
            <a:spLocks noGrp="1"/>
          </p:cNvSpPr>
          <p:nvPr>
            <p:ph type="body" idx="4294967295"/>
          </p:nvPr>
        </p:nvSpPr>
        <p:spPr>
          <a:xfrm>
            <a:off x="232569" y="983972"/>
            <a:ext cx="5876534" cy="3405099"/>
          </a:xfrm>
        </p:spPr>
        <p:txBody>
          <a:bodyPr spcFirstLastPara="1">
            <a:noAutofit/>
          </a:bodyPr>
          <a:lstStyle/>
          <a:p>
            <a:pPr indent="0" algn="l" defTabSz="457200" rtl="0">
              <a:buClr>
                <a:srgbClr val="76923C"/>
              </a:buClr>
              <a:buSzPts val="2400"/>
              <a:buFont typeface="Arial"/>
              <a:buNone/>
              <a:defRPr/>
            </a:pPr>
            <a:r>
              <a:rPr lang="pt-BR" sz="1600" b="1" dirty="0">
                <a:solidFill>
                  <a:srgbClr val="00B050"/>
                </a:solidFill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Principais Metas Físicas Executadas (Jan. a Dez./2022):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400"/>
              <a:buFont typeface="Arial"/>
              <a:buNone/>
              <a:defRPr/>
            </a:pPr>
            <a:endParaRPr sz="1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Pontos de </a:t>
            </a:r>
            <a:r>
              <a:rPr lang="pt-BR" sz="1400" dirty="0" err="1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Videomonitoramento</a:t>
            </a: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: 3.737 câmeras compartilhadas com o COP-BH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(meta anual: 3.500)</a:t>
            </a: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;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Estágio de qualificação profissional: 1.883 Guardas Civis Municipais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(meta anual: 2.044)</a:t>
            </a: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;</a:t>
            </a:r>
            <a:endParaRPr sz="1400" dirty="0">
              <a:solidFill>
                <a:schemeClr val="tx1"/>
              </a:solidFill>
              <a:latin typeface="Arial Rounded MT Bold"/>
              <a:ea typeface="Calibri"/>
              <a:cs typeface="Calibri"/>
              <a:sym typeface="Calibri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Realização de 220.885 patrulhamentos preventivos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(meta anual: 150 mil)</a:t>
            </a: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;</a:t>
            </a:r>
            <a:endParaRPr sz="1400" dirty="0">
              <a:solidFill>
                <a:schemeClr val="tx1"/>
              </a:solidFill>
              <a:latin typeface="Arial Rounded MT Bold"/>
              <a:ea typeface="Calibri"/>
              <a:cs typeface="Calibri"/>
              <a:sym typeface="Calibri"/>
            </a:endParaRP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727 vias públicas atendidas com controle, fiscalização e orientação do trânsito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(meta anual: 553 vias)</a:t>
            </a: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;</a:t>
            </a:r>
          </a:p>
          <a:p>
            <a:pPr marL="285750" indent="-28575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1.728 operações especiais da Guarda Civil Municipal </a:t>
            </a:r>
            <a:r>
              <a:rPr lang="pt-BR" sz="12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(meta anual: 700 operações)</a:t>
            </a:r>
            <a:r>
              <a:rPr lang="pt-BR" sz="1400" i="1" dirty="0">
                <a:solidFill>
                  <a:schemeClr val="tx1"/>
                </a:solidFill>
                <a:latin typeface="Arial Rounded MT Bold"/>
                <a:ea typeface="Calibri"/>
                <a:cs typeface="Calibri"/>
                <a:sym typeface="Calibri"/>
              </a:rPr>
              <a:t>.</a:t>
            </a:r>
            <a:endParaRPr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" name="Picture 2" descr="https://static.thenounproject.com/png/2839858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54" y="187317"/>
            <a:ext cx="531503" cy="53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7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905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64" name="Google Shape;64;p1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 extrusionOk="0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 extrusionOk="0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noFill/>
            <a:ln w="2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 extrusionOk="0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 extrusionOk="0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 extrusionOk="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 extrusionOk="0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 extrusionOk="0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 extrusionOk="0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 extrusionOk="0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"/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72;p1"/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"/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4" name="Google Shape;74;p1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75" name="Google Shape;75;p1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 extrusionOk="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" name="Google Shape;77;p1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 extrusionOk="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1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 extrusionOk="0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1"/>
          <p:cNvSpPr txBox="1">
            <a:spLocks noGrp="1"/>
          </p:cNvSpPr>
          <p:nvPr>
            <p:ph type="title" idx="4294967295"/>
          </p:nvPr>
        </p:nvSpPr>
        <p:spPr>
          <a:xfrm>
            <a:off x="-163642" y="200259"/>
            <a:ext cx="6287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4000"/>
            </a:pPr>
            <a:r>
              <a:rPr lang="pt-BR" sz="3000" b="1" dirty="0">
                <a:solidFill>
                  <a:srgbClr val="034EA2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Arial Rounded"/>
              </a:rPr>
              <a:t>Cultura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grpSp>
        <p:nvGrpSpPr>
          <p:cNvPr id="80" name="Google Shape;80;p1"/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81" name="Google Shape;81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" name="Google Shape;82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3" name="Google Shape;83;p1"/>
          <p:cNvSpPr txBox="1"/>
          <p:nvPr/>
        </p:nvSpPr>
        <p:spPr>
          <a:xfrm>
            <a:off x="221269" y="4813118"/>
            <a:ext cx="2374900" cy="24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1" u="none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Fonte: SOF; SMC</a:t>
            </a:r>
            <a:endParaRPr dirty="0"/>
          </a:p>
        </p:txBody>
      </p:sp>
      <p:sp>
        <p:nvSpPr>
          <p:cNvPr id="84" name="Google Shape;84;p1"/>
          <p:cNvSpPr txBox="1">
            <a:spLocks noGrp="1"/>
          </p:cNvSpPr>
          <p:nvPr>
            <p:ph type="body" idx="4294967295"/>
          </p:nvPr>
        </p:nvSpPr>
        <p:spPr>
          <a:xfrm>
            <a:off x="204200" y="869298"/>
            <a:ext cx="5869500" cy="33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800"/>
              <a:buFont typeface="Calibri"/>
              <a:buNone/>
            </a:pPr>
            <a:endParaRPr sz="1600" dirty="0">
              <a:solidFill>
                <a:srgbClr val="00B050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indent="0" algn="l" defTabSz="457200" rtl="0">
              <a:buClr>
                <a:srgbClr val="76923C"/>
              </a:buClr>
              <a:buSzPts val="2400"/>
              <a:buFont typeface="Arial"/>
              <a:buNone/>
              <a:defRPr/>
            </a:pPr>
            <a:r>
              <a:rPr lang="pt-BR" sz="1600" b="1" dirty="0">
                <a:solidFill>
                  <a:srgbClr val="00B050"/>
                </a:solidFill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Calibri"/>
              </a:rPr>
              <a:t>Principais Metas Físicas Executadas (Jan. a Dez./2022):</a:t>
            </a:r>
          </a:p>
          <a:p>
            <a:pPr indent="0" algn="l" defTabSz="457200" rtl="0">
              <a:buClr>
                <a:srgbClr val="76923C"/>
              </a:buClr>
              <a:buSzPts val="2400"/>
              <a:buFont typeface="Arial"/>
              <a:buNone/>
              <a:defRPr/>
            </a:pPr>
            <a:endParaRPr lang="pt-BR" sz="1600" b="1" dirty="0">
              <a:solidFill>
                <a:srgbClr val="00B050"/>
              </a:solidFill>
              <a:latin typeface="Arial Rounded MT Bold" panose="020F07040305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2400"/>
              <a:buFont typeface="Arial"/>
              <a:buNone/>
            </a:pPr>
            <a:endParaRPr sz="8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Char char="•"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562.802 usuários atendidos nas unidades culturais </a:t>
            </a:r>
            <a:r>
              <a:rPr lang="pt-BR" sz="1300" i="1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514.635)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;</a:t>
            </a:r>
            <a:endParaRPr dirty="0">
              <a:latin typeface="Arial Rounded MT Bold" panose="020F0704030504030204" pitchFamily="34" charset="0"/>
            </a:endParaRPr>
          </a:p>
          <a:p>
            <a:pPr marL="285750" lvl="0" indent="-18669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endParaRPr sz="13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Char char="•"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2.357 permissões de uso dos Espaços Públicos 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para fins Culturais, nos museus, teatros, centros culturais e outros equipamentos culturais </a:t>
            </a:r>
            <a:r>
              <a:rPr lang="pt-BR" sz="1300" i="1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1.590)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;</a:t>
            </a:r>
            <a:endParaRPr dirty="0">
              <a:latin typeface="Arial Rounded MT Bold" panose="020F0704030504030204" pitchFamily="34" charset="0"/>
            </a:endParaRPr>
          </a:p>
          <a:p>
            <a:pPr marL="285750" lvl="0" indent="-18669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endParaRPr sz="1300" dirty="0"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Char char="•"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3.998 ações realizadas nas dimensões da Cidadania, Inclusão Tecnológica, Sustentabilidade, Convivência Comunitária, Lazer e Bem-estar nos 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17 centros culturais </a:t>
            </a:r>
            <a:r>
              <a:rPr lang="pt-BR" sz="1300" i="1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1.279);</a:t>
            </a:r>
            <a:endParaRPr dirty="0">
              <a:latin typeface="Arial Rounded MT Bold" panose="020F070403050403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None/>
            </a:pPr>
            <a:endParaRPr sz="1300" i="1" dirty="0"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60"/>
              <a:buFont typeface="Arial"/>
              <a:buChar char="•"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34.001 empréstimos na rede das 22 bibliotecas públicas da FMC.</a:t>
            </a:r>
            <a:endParaRPr sz="1300" i="1" dirty="0"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85" name="Google Shape;85;p1" descr="https://static.thenounproject.com/png/552568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8969" y="64101"/>
            <a:ext cx="685800" cy="68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4243" y="4903870"/>
            <a:ext cx="605176" cy="2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5111536" y="4899105"/>
            <a:ext cx="50206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1000"/>
              <a:buFont typeface="Arial"/>
              <a:buNone/>
            </a:pPr>
            <a:r>
              <a:rPr lang="pt-BR" sz="1000" b="0" u="none" dirty="0" smtClean="0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rPr>
              <a:t>44/84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32713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2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93" name="Google Shape;93;p2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 extrusionOk="0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 extrusionOk="0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noFill/>
            <a:ln w="2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 extrusionOk="0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 extrusionOk="0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 extrusionOk="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 extrusionOk="0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 extrusionOk="0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 extrusionOk="0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 extrusionOk="0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" name="Google Shape;100;p2"/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" name="Google Shape;103;p2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04" name="Google Shape;104;p2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 extrusionOk="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Google Shape;106;p2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 extrusionOk="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 extrusionOk="0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>
            <a:spLocks noGrp="1"/>
          </p:cNvSpPr>
          <p:nvPr>
            <p:ph type="title" idx="4294967295"/>
          </p:nvPr>
        </p:nvSpPr>
        <p:spPr>
          <a:xfrm>
            <a:off x="-163642" y="200259"/>
            <a:ext cx="6287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0">
              <a:buClr>
                <a:srgbClr val="034EA2"/>
              </a:buClr>
              <a:buSzPts val="4000"/>
              <a:buFont typeface="Calibri"/>
              <a:buNone/>
            </a:pPr>
            <a:r>
              <a:rPr lang="pt-BR" sz="3000" b="1" dirty="0">
                <a:solidFill>
                  <a:srgbClr val="034EA2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Arial Rounded"/>
              </a:rPr>
              <a:t>Cultura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grpSp>
        <p:nvGrpSpPr>
          <p:cNvPr id="109" name="Google Shape;109;p2"/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10" name="Google Shape;11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2"/>
          <p:cNvSpPr txBox="1"/>
          <p:nvPr/>
        </p:nvSpPr>
        <p:spPr>
          <a:xfrm>
            <a:off x="219869" y="4774842"/>
            <a:ext cx="2374900" cy="24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1" dirty="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Fonte: SOF; SMC</a:t>
            </a:r>
            <a:endParaRPr dirty="0"/>
          </a:p>
        </p:txBody>
      </p:sp>
      <p:pic>
        <p:nvPicPr>
          <p:cNvPr id="113" name="Google Shape;113;p2" descr="https://static.thenounproject.com/png/552568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08969" y="64101"/>
            <a:ext cx="685800" cy="68440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"/>
          <p:cNvSpPr txBox="1"/>
          <p:nvPr/>
        </p:nvSpPr>
        <p:spPr>
          <a:xfrm>
            <a:off x="227263" y="836039"/>
            <a:ext cx="4750635" cy="2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Calibri"/>
              </a:rPr>
              <a:t>3º quadrimestre/2022</a:t>
            </a:r>
            <a:r>
              <a:rPr 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:</a:t>
            </a:r>
            <a:endParaRPr lang="pt-BR" sz="1600" dirty="0">
              <a:latin typeface="Arial Rounded MT Bold" panose="020F0704030504030204" pitchFamily="34" charset="0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34EA2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000" b="1" dirty="0">
              <a:solidFill>
                <a:srgbClr val="034EA2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34EA2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5" name="Google Shape;115;p2"/>
          <p:cNvSpPr txBox="1"/>
          <p:nvPr/>
        </p:nvSpPr>
        <p:spPr>
          <a:xfrm>
            <a:off x="221783" y="1196750"/>
            <a:ext cx="6057000" cy="32478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7ª Edição do Virada</a:t>
            </a:r>
            <a:r>
              <a:rPr lang="pt-BR" sz="12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Cultural: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mais de 300 atrações envolvendo as diversas manifestações artísticas, reunindo cerca de 300 mil pessoas (setembro);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7ª Edição do Noturno nos Museus: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participação de 30 museus (públicos e particulares) abertos em horário alternativo (novembro);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15ª Edição do Festival Internacional de Teatro Palco e Rua de BH – FIT: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 Com uma temática que celebra nossas raízes e nossa latinidade, o FIT-BH trouxe o reencontro entre público, grupos e artistas com o Festival. O evento ofereceu 86 atividades artísticas e culturais, atendendo cerca de 28 mil pessoas (novembro);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Circuito Municipal de Cultura: </a:t>
            </a:r>
            <a:r>
              <a:rPr lang="pt-BR" sz="1200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217 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ações realizadas, com público acima de 25 mil pessoas </a:t>
            </a:r>
            <a:r>
              <a:rPr lang="pt-BR" sz="1200" i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212)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. Programação </a:t>
            </a:r>
            <a:r>
              <a:rPr lang="pt-BR" sz="1200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gratuita e variada 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nos equipamentos culturais e espaços públicos das nove regionais da cidade;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 sz="12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Territórios Criativos: 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319 atividades finalísticas e 12.587 atendimentos.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4243" y="4903870"/>
            <a:ext cx="605176" cy="2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 txBox="1"/>
          <p:nvPr/>
        </p:nvSpPr>
        <p:spPr>
          <a:xfrm>
            <a:off x="5111536" y="4899105"/>
            <a:ext cx="50206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1000"/>
              <a:buFont typeface="Arial"/>
              <a:buNone/>
            </a:pPr>
            <a:r>
              <a:rPr lang="pt-BR" sz="1000" dirty="0" smtClean="0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rPr>
              <a:t>45/84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5743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3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24" name="Google Shape;124;p3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 extrusionOk="0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 extrusionOk="0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noFill/>
            <a:ln w="2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 extrusionOk="0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 extrusionOk="0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 extrusionOk="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 extrusionOk="0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 extrusionOk="0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 extrusionOk="0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 extrusionOk="0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3"/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3"/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3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35" name="Google Shape;135;p3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 extrusionOk="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3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 extrusionOk="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 extrusionOk="0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3"/>
          <p:cNvSpPr txBox="1">
            <a:spLocks noGrp="1"/>
          </p:cNvSpPr>
          <p:nvPr>
            <p:ph type="title" idx="4294967295"/>
          </p:nvPr>
        </p:nvSpPr>
        <p:spPr>
          <a:xfrm>
            <a:off x="-23429" y="179449"/>
            <a:ext cx="6287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4000"/>
            </a:pPr>
            <a:r>
              <a:rPr lang="pt-BR" sz="3000" b="1" dirty="0">
                <a:solidFill>
                  <a:srgbClr val="034EA2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Arial Rounded"/>
              </a:rPr>
              <a:t>Cultura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grpSp>
        <p:nvGrpSpPr>
          <p:cNvPr id="140" name="Google Shape;140;p3"/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41" name="Google Shape;141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3"/>
          <p:cNvSpPr txBox="1"/>
          <p:nvPr/>
        </p:nvSpPr>
        <p:spPr>
          <a:xfrm>
            <a:off x="92226" y="4814392"/>
            <a:ext cx="2374900" cy="24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Fonte: SOF; SMC</a:t>
            </a:r>
            <a:endParaRPr/>
          </a:p>
        </p:txBody>
      </p:sp>
      <p:pic>
        <p:nvPicPr>
          <p:cNvPr id="144" name="Google Shape;144;p3" descr="https://static.thenounproject.com/png/552568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1369" y="42186"/>
            <a:ext cx="685800" cy="68440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"/>
          <p:cNvSpPr txBox="1"/>
          <p:nvPr/>
        </p:nvSpPr>
        <p:spPr>
          <a:xfrm>
            <a:off x="307975" y="6459538"/>
            <a:ext cx="1425575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pt-BR" sz="12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SOF, SMC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121880" y="819930"/>
            <a:ext cx="4758889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lnSpc>
                <a:spcPct val="80000"/>
              </a:lnSpc>
            </a:pPr>
            <a:r>
              <a:rPr 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Destaques do 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Calibri"/>
              </a:rPr>
              <a:t>3º quadrimestre/2022</a:t>
            </a:r>
            <a:r>
              <a:rPr 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:</a:t>
            </a:r>
            <a:endParaRPr sz="1600" dirty="0">
              <a:latin typeface="Arial Rounded MT Bold" panose="020F0704030504030204" pitchFamily="34" charset="0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36C09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36C09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4243" y="4903870"/>
            <a:ext cx="605176" cy="2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"/>
          <p:cNvSpPr txBox="1"/>
          <p:nvPr/>
        </p:nvSpPr>
        <p:spPr>
          <a:xfrm>
            <a:off x="5111536" y="4899105"/>
            <a:ext cx="50206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1000"/>
              <a:buFont typeface="Arial"/>
              <a:buNone/>
            </a:pPr>
            <a:r>
              <a:rPr lang="pt-BR" sz="1000" dirty="0" smtClean="0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rPr>
              <a:t>46/84</a:t>
            </a:r>
            <a:endParaRPr dirty="0"/>
          </a:p>
        </p:txBody>
      </p:sp>
      <p:sp>
        <p:nvSpPr>
          <p:cNvPr id="149" name="Google Shape;149;p3"/>
          <p:cNvSpPr txBox="1"/>
          <p:nvPr/>
        </p:nvSpPr>
        <p:spPr>
          <a:xfrm>
            <a:off x="206162" y="1259980"/>
            <a:ext cx="3918300" cy="34941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i="0" u="none" strike="noStrike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Programa Cultura Viva 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–</a:t>
            </a:r>
            <a:r>
              <a:rPr lang="pt-BR" sz="1300" i="0" u="none" strike="noStrike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I</a:t>
            </a:r>
            <a:r>
              <a:rPr lang="pt-BR" sz="1300" i="0" u="none" strike="noStrike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nédito em Belo Horizonte, contemplou 11 Pontos de Cultura, com investimento de cerca de R$ 1,1 milhão; </a:t>
            </a:r>
            <a:endParaRPr dirty="0">
              <a:latin typeface="Arial Rounded MT Bold" panose="020F0704030504030204" pitchFamily="34" charset="0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0000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Belo Horizonte </a:t>
            </a:r>
            <a:r>
              <a:rPr lang="pt-BR" sz="1300" b="1" dirty="0" err="1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Film</a:t>
            </a:r>
            <a:r>
              <a:rPr lang="pt-BR" sz="13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pt-BR" sz="1300" b="1" dirty="0" err="1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Commission</a:t>
            </a:r>
            <a:r>
              <a:rPr lang="pt-BR" sz="1300" b="1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pt-BR" sz="1300" dirty="0"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–</a:t>
            </a:r>
            <a:r>
              <a:rPr lang="pt-BR" sz="1300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148</a:t>
            </a:r>
            <a:r>
              <a:rPr lang="pt-BR" sz="1300" dirty="0">
                <a:solidFill>
                  <a:srgbClr val="FF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produções audiovisuais apoiadas </a:t>
            </a:r>
            <a:r>
              <a:rPr lang="pt-BR" sz="1300" i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80)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; Participação no MAX 2022, maior evento de audiovisual de Minas realizado pelo SEBRAE Minas;</a:t>
            </a:r>
            <a:endParaRPr dirty="0">
              <a:latin typeface="Arial Rounded MT Bold" panose="020F07040305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Escola Livre de Artes – Arena da Cultura</a:t>
            </a:r>
            <a:r>
              <a:rPr lang="pt-BR" sz="1300" dirty="0">
                <a:solidFill>
                  <a:srgbClr val="000000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: 218 ações realizadas </a:t>
            </a:r>
            <a:r>
              <a:rPr lang="pt-BR" sz="1300" i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(meta anual: 150 ações). Lançamento do livro “Escola Livre de Artes Arena da Cultura”, 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resultante do I Prêmio Internacional CGLU – Cidade do México – Cultura 21, vencido pela cidade de Belo Horizonte.</a:t>
            </a:r>
            <a:endParaRPr dirty="0">
              <a:latin typeface="Arial Rounded MT Bold" panose="020F0704030504030204" pitchFamily="34" charset="0"/>
            </a:endParaRPr>
          </a:p>
        </p:txBody>
      </p:sp>
      <p:pic>
        <p:nvPicPr>
          <p:cNvPr id="150" name="Google Shape;150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75136" y="2381252"/>
            <a:ext cx="1972287" cy="107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22044" y="3544470"/>
            <a:ext cx="1902377" cy="108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73780" y="1294618"/>
            <a:ext cx="1973643" cy="1002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3758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58" name="Google Shape;158;p4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 extrusionOk="0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 extrusionOk="0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noFill/>
            <a:ln w="249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 extrusionOk="0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 extrusionOk="0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 extrusionOk="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 extrusionOk="0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 extrusionOk="0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 extrusionOk="0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 extrusionOk="0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4"/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4"/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 extrusionOk="0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p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69" name="Google Shape;169;p4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 extrusionOk="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noFill/>
            <a:ln w="24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 extrusionOk="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 extrusionOk="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noFill/>
            <a:ln w="275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p4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 extrusionOk="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 extrusionOk="0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4"/>
          <p:cNvSpPr txBox="1">
            <a:spLocks noGrp="1"/>
          </p:cNvSpPr>
          <p:nvPr>
            <p:ph type="title" idx="4294967295"/>
          </p:nvPr>
        </p:nvSpPr>
        <p:spPr>
          <a:xfrm>
            <a:off x="-23429" y="179449"/>
            <a:ext cx="6287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rtl="0">
              <a:buClr>
                <a:srgbClr val="034EA2"/>
              </a:buClr>
              <a:buSzPts val="4000"/>
              <a:buFont typeface="Calibri"/>
              <a:buNone/>
            </a:pPr>
            <a:r>
              <a:rPr lang="pt-BR" sz="3000" b="1" dirty="0">
                <a:solidFill>
                  <a:srgbClr val="034EA2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</a:t>
            </a: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Arial Rounded"/>
              </a:rPr>
              <a:t>Cultura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grpSp>
        <p:nvGrpSpPr>
          <p:cNvPr id="174" name="Google Shape;174;p4"/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75" name="Google Shape;17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7" name="Google Shape;177;p4"/>
          <p:cNvSpPr txBox="1"/>
          <p:nvPr/>
        </p:nvSpPr>
        <p:spPr>
          <a:xfrm>
            <a:off x="92226" y="4814392"/>
            <a:ext cx="2374900" cy="24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 b="1" i="1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Fonte: SOF; SMC</a:t>
            </a:r>
            <a:endParaRPr/>
          </a:p>
        </p:txBody>
      </p:sp>
      <p:pic>
        <p:nvPicPr>
          <p:cNvPr id="178" name="Google Shape;178;p4" descr="https://static.thenounproject.com/png/552568-200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1369" y="42186"/>
            <a:ext cx="685800" cy="68440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4"/>
          <p:cNvSpPr txBox="1"/>
          <p:nvPr/>
        </p:nvSpPr>
        <p:spPr>
          <a:xfrm>
            <a:off x="307975" y="6459538"/>
            <a:ext cx="1425575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pt-BR" sz="12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SOF, SMC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4"/>
          <p:cNvSpPr txBox="1"/>
          <p:nvPr/>
        </p:nvSpPr>
        <p:spPr>
          <a:xfrm>
            <a:off x="189595" y="890785"/>
            <a:ext cx="3483769" cy="503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Destaques do Período/2022:</a:t>
            </a:r>
            <a:endParaRPr sz="1600" dirty="0">
              <a:latin typeface="Arial Rounded MT Bold" panose="020F0704030504030204" pitchFamily="34" charset="0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36C09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E36C09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81" name="Google Shape;181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24243" y="4903870"/>
            <a:ext cx="605176" cy="26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"/>
          <p:cNvSpPr txBox="1"/>
          <p:nvPr/>
        </p:nvSpPr>
        <p:spPr>
          <a:xfrm>
            <a:off x="5111536" y="4899105"/>
            <a:ext cx="502061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34EA2"/>
              </a:buClr>
              <a:buSzPts val="1000"/>
              <a:buFont typeface="Arial"/>
              <a:buNone/>
            </a:pPr>
            <a:r>
              <a:rPr lang="pt-BR" sz="1000" dirty="0" smtClean="0">
                <a:solidFill>
                  <a:srgbClr val="034EA2"/>
                </a:solidFill>
                <a:latin typeface="Arial"/>
                <a:ea typeface="Arial"/>
                <a:cs typeface="Arial"/>
                <a:sym typeface="Arial"/>
              </a:rPr>
              <a:t>47/84</a:t>
            </a:r>
            <a:endParaRPr dirty="0"/>
          </a:p>
        </p:txBody>
      </p:sp>
      <p:sp>
        <p:nvSpPr>
          <p:cNvPr id="183" name="Google Shape;183;p4"/>
          <p:cNvSpPr txBox="1"/>
          <p:nvPr/>
        </p:nvSpPr>
        <p:spPr>
          <a:xfrm>
            <a:off x="206174" y="1394022"/>
            <a:ext cx="6004200" cy="2677616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- </a:t>
            </a: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388 projetos selecionados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pelos editais de Fomento, por meio da </a:t>
            </a: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Lei Municipal de Incentivo à Cultura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: Incentivo Fiscal (128), Fundo </a:t>
            </a:r>
            <a:r>
              <a:rPr lang="pt-BR" sz="1300" dirty="0" err="1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Multilinguagens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(131), Descentra (41), Descentra - Suplementação (43), BH nas Telas (31) e Zona Cultural Praça da Estação (14).</a:t>
            </a:r>
            <a:endParaRPr sz="13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- </a:t>
            </a: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R$ 31,5M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em recursos disponibilizados pelos editais de Fomento em 2022, por meio da </a:t>
            </a: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Lei Municipal de Incentivo à Cultura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.</a:t>
            </a:r>
            <a:endParaRPr sz="1300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- </a:t>
            </a:r>
            <a:r>
              <a:rPr lang="pt-BR" sz="1300" b="1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42 projetos selecionados</a:t>
            </a:r>
            <a:r>
              <a:rPr lang="pt-BR" sz="1300" dirty="0">
                <a:solidFill>
                  <a:schemeClr val="dk1"/>
                </a:solidFill>
                <a:latin typeface="Arial Rounded MT Bold" panose="020F0704030504030204" pitchFamily="34" charset="0"/>
                <a:ea typeface="Arial Rounded"/>
                <a:cs typeface="Arial Rounded"/>
                <a:sym typeface="Arial Rounded"/>
              </a:rPr>
              <a:t> nos demais editais publicados pela SMC/FMC: Mestres da Cultura Popular (25), Novas Dramaturgias em Cena (2), Cultura Viva (11), Concurso Nacional Prêmio Cidade Belo Horizonte (2) e Concurso Nacional de Literatura João de Barro (2). Para esses 5 editais, o recurso total foi de R$ 1.714.435,00.</a:t>
            </a:r>
            <a:endParaRPr sz="1300" b="1" dirty="0">
              <a:solidFill>
                <a:schemeClr val="dk1"/>
              </a:solidFill>
              <a:latin typeface="Arial Rounded MT Bold" panose="020F0704030504030204" pitchFamily="34" charset="0"/>
              <a:ea typeface="Arial Rounded"/>
              <a:cs typeface="Arial Rounded"/>
              <a:sym typeface="Arial Rounded"/>
            </a:endParaRPr>
          </a:p>
        </p:txBody>
      </p:sp>
    </p:spTree>
    <p:extLst>
      <p:ext uri="{BB962C8B-B14F-4D97-AF65-F5344CB8AC3E}">
        <p14:creationId xmlns:p14="http://schemas.microsoft.com/office/powerpoint/2010/main" val="11730358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-22073" y="139834"/>
            <a:ext cx="628788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Turismo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308769" y="4920113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</a:t>
            </a:r>
            <a:r>
              <a:rPr lang="pt-BR" altLang="pt-BR" sz="800" i="1" dirty="0" err="1">
                <a:latin typeface="Arial Rounded MT Bold"/>
                <a:sym typeface="Calibri" panose="020F0502020204030204" pitchFamily="34" charset="0"/>
              </a:rPr>
              <a:t>Belotur</a:t>
            </a: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56369" y="620719"/>
            <a:ext cx="3483769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Retângulo 4"/>
          <p:cNvSpPr>
            <a:spLocks noChangeArrowheads="1"/>
          </p:cNvSpPr>
          <p:nvPr/>
        </p:nvSpPr>
        <p:spPr bwMode="auto">
          <a:xfrm>
            <a:off x="33325" y="953762"/>
            <a:ext cx="6286594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latin typeface="Arial Rounded MT Bold" panose="020F0704030504030204" pitchFamily="34" charset="0"/>
              </a:rPr>
              <a:t>Recuperação dos indicadores turísticos, como a Taxa de Ocupação Hoteleira, que atingiu 64,5% em 22, índice melhor do que em 2019 quando alcançou 62% no ano; 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latin typeface="Arial Rounded MT Bold" panose="020F0704030504030204" pitchFamily="34" charset="0"/>
              </a:rPr>
              <a:t>Realização da 43ª Edição do Arraial de Belo Horizonte, retomando o uso da Praça da Estação em evento presencial, com destaque para a </a:t>
            </a:r>
            <a:r>
              <a:rPr lang="pt-BR" altLang="pt-BR" sz="1100" b="1" dirty="0">
                <a:latin typeface="Arial Rounded MT Bold" panose="020F0704030504030204" pitchFamily="34" charset="0"/>
              </a:rPr>
              <a:t>realização do CONCURSO NACIONAL DE QUADRILHAS;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Patrocínio a 103 Eventos de Potencial Turístico no Edital 4 Estações com investimento de R$ 7.341.488,00 e apoio institucional à 21 eventos; 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Realização de </a:t>
            </a:r>
            <a:r>
              <a:rPr lang="pt-BR" altLang="pt-BR" sz="11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Famtrip</a:t>
            </a: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com os jurados do </a:t>
            </a:r>
            <a:r>
              <a:rPr lang="pt-BR" altLang="pt-BR" sz="11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50 Best Restaurantes in </a:t>
            </a:r>
            <a:r>
              <a:rPr lang="pt-BR" altLang="pt-BR" sz="1100" i="1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the</a:t>
            </a:r>
            <a:r>
              <a:rPr lang="pt-BR" altLang="pt-BR" sz="11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 World, </a:t>
            </a: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premiação internacional que reconhece os principais restaurantes, bares e chefs do mundo. Na ocasião, recebemos jornalistas </a:t>
            </a:r>
            <a:r>
              <a:rPr lang="pt-BR" altLang="pt-BR" sz="1100" i="1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chairmans</a:t>
            </a: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internacionais de Portugal, México, Argentina, Colômbia e Uruguai;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Lançamento do 1º Catálogo de Experiências de Belo Horizonte, reunindo algumas das principais ofertas de experiência na cidade, relacionadas à arte, cultura, gastronomia e outros; 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</a:pPr>
            <a:r>
              <a:rPr lang="pt-BR" altLang="pt-BR" sz="11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Realização da 1ª Conferência Municipal de Turismo de Belo Horizonte e apresentação da versão preliminar e para consulta pública do Plano Estratégico do Turismo de Belo Horizonte 2023-2027.</a:t>
            </a:r>
          </a:p>
        </p:txBody>
      </p:sp>
      <p:pic>
        <p:nvPicPr>
          <p:cNvPr id="37" name="Picture 2" descr="belotu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516" y="89836"/>
            <a:ext cx="14033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06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59758" y="127403"/>
            <a:ext cx="634445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Atendimento ao Cidadão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121720" y="4881480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SUMOG; SOF; </a:t>
            </a:r>
            <a:r>
              <a:rPr lang="pt-BR" altLang="pt-BR" sz="800" i="1" dirty="0" err="1">
                <a:latin typeface="Arial Rounded MT Bold"/>
                <a:sym typeface="Calibri" panose="020F0502020204030204" pitchFamily="34" charset="0"/>
              </a:rPr>
              <a:t>Prodabel</a:t>
            </a: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  <a:p>
            <a:pPr eaLnBrk="1" hangingPunct="1">
              <a:buSzPts val="1200"/>
            </a:pP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51541" y="648435"/>
            <a:ext cx="3483769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Retângulo 4"/>
          <p:cNvSpPr>
            <a:spLocks noChangeArrowheads="1"/>
          </p:cNvSpPr>
          <p:nvPr/>
        </p:nvSpPr>
        <p:spPr bwMode="auto">
          <a:xfrm>
            <a:off x="74708" y="927159"/>
            <a:ext cx="418542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285750" lvl="1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2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Portal de Serviços (serviços.pbh.gov.br), </a:t>
            </a:r>
            <a:r>
              <a:rPr lang="pt-BR" sz="12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disponibilizou até 31/12/2022 informações sobre</a:t>
            </a:r>
            <a:r>
              <a:rPr lang="pt-BR" sz="1200" kern="0" dirty="0">
                <a:solidFill>
                  <a:srgbClr val="FF0000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 </a:t>
            </a:r>
            <a:r>
              <a:rPr lang="pt-BR" sz="12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1.300</a:t>
            </a:r>
            <a:r>
              <a:rPr lang="pt-BR" sz="12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 serviços municipais, permitindo a solicitação de mais de </a:t>
            </a:r>
            <a:r>
              <a:rPr lang="pt-BR" sz="12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833</a:t>
            </a:r>
            <a:r>
              <a:rPr lang="pt-BR" sz="12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 serviços digitais, sendo </a:t>
            </a:r>
            <a:r>
              <a:rPr lang="pt-BR" sz="12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387</a:t>
            </a:r>
            <a:r>
              <a:rPr lang="pt-BR" sz="12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 deles disponibilizados desde o começo da pandemia; </a:t>
            </a:r>
          </a:p>
          <a:p>
            <a:pPr marL="285750" lvl="1" algn="just">
              <a:buSzPct val="120000"/>
              <a:buFont typeface="Arial" panose="020B0604020202020204" pitchFamily="34" charset="0"/>
              <a:buChar char="•"/>
              <a:defRPr/>
            </a:pPr>
            <a:r>
              <a:rPr lang="pt-BR" sz="12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PBH APP: </a:t>
            </a:r>
            <a:r>
              <a:rPr lang="pt-BR" sz="12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/>
                <a:ea typeface="Arial"/>
                <a:cs typeface="Calibri" panose="020F0502020204030204" pitchFamily="34" charset="0"/>
                <a:sym typeface="Calibri"/>
              </a:rPr>
              <a:t>A</a:t>
            </a:r>
            <a:r>
              <a:rPr lang="pt-BR" sz="1200" kern="0" dirty="0">
                <a:solidFill>
                  <a:schemeClr val="tx1"/>
                </a:solidFill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cesso via login único </a:t>
            </a:r>
            <a:r>
              <a:rPr lang="pt-BR" sz="1200" kern="0" dirty="0" err="1">
                <a:solidFill>
                  <a:schemeClr val="tx1"/>
                </a:solidFill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Gov.Br</a:t>
            </a:r>
            <a:r>
              <a:rPr lang="pt-BR" sz="1200" kern="0" dirty="0">
                <a:solidFill>
                  <a:schemeClr val="tx1"/>
                </a:solidFill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 e disponibilização de </a:t>
            </a:r>
            <a:r>
              <a:rPr lang="pt-BR" sz="1200" b="1" kern="0" dirty="0">
                <a:solidFill>
                  <a:schemeClr val="tx1"/>
                </a:solidFill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129 </a:t>
            </a:r>
            <a:r>
              <a:rPr lang="pt-BR" sz="1200" kern="0" dirty="0">
                <a:solidFill>
                  <a:schemeClr val="tx1"/>
                </a:solidFill>
                <a:latin typeface="Arial Rounded MT Bold"/>
                <a:ea typeface="Arial"/>
                <a:cs typeface="Calibri" panose="020F0502020204030204" pitchFamily="34" charset="0"/>
                <a:sym typeface="Arial"/>
              </a:rPr>
              <a:t>serviços.</a:t>
            </a:r>
            <a:endParaRPr lang="pt-BR" sz="1200" kern="0" dirty="0">
              <a:solidFill>
                <a:schemeClr val="tx1"/>
              </a:solidFill>
              <a:highlight>
                <a:srgbClr val="FFFFFF"/>
              </a:highlight>
              <a:latin typeface="Arial Rounded MT Bold"/>
              <a:ea typeface="Arial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30" name="Google Shape;431;p23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867" y="699280"/>
            <a:ext cx="1855427" cy="110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Google Shape;430;p23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867" y="1719146"/>
            <a:ext cx="1489273" cy="8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" descr="https://static.thenounproject.com/png/1995107-2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7" y="80712"/>
            <a:ext cx="484845" cy="4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49/84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46" name="Google Shape;341;p24"/>
          <p:cNvSpPr txBox="1">
            <a:spLocks noGrp="1"/>
          </p:cNvSpPr>
          <p:nvPr>
            <p:ph type="body" idx="4294967295"/>
          </p:nvPr>
        </p:nvSpPr>
        <p:spPr>
          <a:xfrm>
            <a:off x="189052" y="2587985"/>
            <a:ext cx="4650006" cy="2248390"/>
          </a:xfrm>
          <a:ln w="12700">
            <a:solidFill>
              <a:srgbClr val="034EA2"/>
            </a:solidFill>
          </a:ln>
        </p:spPr>
        <p:txBody>
          <a:bodyPr spcFirstLastPara="1">
            <a:noAutofit/>
          </a:bodyPr>
          <a:lstStyle/>
          <a:p>
            <a:pPr algn="just"/>
            <a:endParaRPr lang="pt-BR" sz="12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marL="90488" algn="just"/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- Belo Horizonte ficou entre as </a:t>
            </a:r>
            <a:r>
              <a:rPr lang="pt-BR" sz="1200" b="1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três melhores 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cidades no quesito </a:t>
            </a:r>
            <a:r>
              <a:rPr lang="pt-BR" sz="1200" b="1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“Iniciativas públicas baseadas em tecnologia e inovação em prol da sociedade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”, no maior evento de cidades inteligentes da América Latina, o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Smart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City Expo Latam Congress. A PBH também ficou em 3º lugar no recorte “Tecnologia e Inovação” do Ranking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Connected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Smart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</a:t>
            </a:r>
            <a:r>
              <a:rPr lang="pt-BR" sz="1200" b="0" i="0" u="none" strike="noStrike" baseline="0" dirty="0" err="1">
                <a:solidFill>
                  <a:srgbClr val="000000"/>
                </a:solidFill>
                <a:latin typeface="Arial Rounded MT Bold" panose="020F0704030504030204" pitchFamily="34" charset="0"/>
              </a:rPr>
              <a:t>Cities</a:t>
            </a:r>
            <a:r>
              <a:rPr lang="pt-BR" sz="1200" b="0" i="0" u="none" strike="noStrike" baseline="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 2022</a:t>
            </a:r>
            <a:r>
              <a:rPr lang="pt-BR" sz="1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;</a:t>
            </a:r>
            <a:endParaRPr lang="pt-BR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90488" algn="just"/>
            <a:r>
              <a:rPr lang="pt-BR" sz="11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- </a:t>
            </a:r>
            <a:r>
              <a:rPr lang="pt-BR" sz="1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A PBH ficou em 1° lugar na categoria </a:t>
            </a:r>
            <a:r>
              <a:rPr lang="pt-BR" sz="1200" b="1" i="0" u="none" strike="noStrike" baseline="0" dirty="0">
                <a:latin typeface="Arial Rounded MT Bold" panose="020F0704030504030204" pitchFamily="34" charset="0"/>
              </a:rPr>
              <a:t>“</a:t>
            </a:r>
            <a:r>
              <a:rPr lang="pt-BR" sz="1200" b="1" i="0" u="none" strike="noStrike" baseline="0" dirty="0" err="1">
                <a:latin typeface="Arial Rounded MT Bold" panose="020F0704030504030204" pitchFamily="34" charset="0"/>
              </a:rPr>
              <a:t>Stem</a:t>
            </a:r>
            <a:r>
              <a:rPr lang="pt-BR" sz="1200" b="1" i="0" u="none" strike="noStrike" baseline="0" dirty="0">
                <a:latin typeface="Arial Rounded MT Bold" panose="020F0704030504030204" pitchFamily="34" charset="0"/>
              </a:rPr>
              <a:t>: </a:t>
            </a:r>
            <a:r>
              <a:rPr lang="pt-BR" sz="1200" b="1" i="0" u="none" strike="noStrike" baseline="0" dirty="0" err="1">
                <a:latin typeface="Arial Rounded MT Bold" panose="020F0704030504030204" pitchFamily="34" charset="0"/>
              </a:rPr>
              <a:t>Mujer</a:t>
            </a:r>
            <a:r>
              <a:rPr lang="pt-BR" sz="1200" b="1" i="0" u="none" strike="noStrike" baseline="0" dirty="0">
                <a:latin typeface="Arial Rounded MT Bold" panose="020F0704030504030204" pitchFamily="34" charset="0"/>
              </a:rPr>
              <a:t>, Ciência y Tecnologia” </a:t>
            </a:r>
            <a:r>
              <a:rPr lang="pt-BR" sz="1200" i="0" u="none" strike="noStrike" baseline="0" dirty="0">
                <a:latin typeface="Arial Rounded MT Bold" panose="020F0704030504030204" pitchFamily="34" charset="0"/>
              </a:rPr>
              <a:t>na VI edição do Prêmio Ibero-americano de boas práticas locais com enfoque de gênero, com o </a:t>
            </a:r>
            <a:r>
              <a:rPr lang="pt-BR" sz="1200" b="1" i="0" u="none" strike="noStrike" baseline="0" dirty="0">
                <a:latin typeface="Arial Rounded MT Bold" panose="020F0704030504030204" pitchFamily="34" charset="0"/>
              </a:rPr>
              <a:t>projeto Programando Sonhos Delas. </a:t>
            </a:r>
            <a:endParaRPr lang="pt-BR" sz="1200" b="1" i="1" dirty="0">
              <a:solidFill>
                <a:schemeClr val="tx1"/>
              </a:solidFill>
              <a:highlight>
                <a:srgbClr val="FFFFFF"/>
              </a:highlight>
              <a:latin typeface="Arial Rounded MT Bold" panose="020F07040305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144000" lvl="1" eaLnBrk="1" fontAlgn="auto" hangingPunct="1">
              <a:spcBef>
                <a:spcPts val="0"/>
              </a:spcBef>
              <a:spcAft>
                <a:spcPts val="0"/>
              </a:spcAft>
              <a:buSzPts val="2800"/>
              <a:defRPr/>
            </a:pPr>
            <a:endParaRPr lang="pt-BR" sz="1200" i="1" dirty="0">
              <a:solidFill>
                <a:schemeClr val="tx1"/>
              </a:solidFill>
              <a:highlight>
                <a:srgbClr val="FFFFFF"/>
              </a:highlight>
              <a:latin typeface="Arial Rounded MT Bold"/>
              <a:ea typeface="Arial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7" name="Imagem 46">
            <a:extLst>
              <a:ext uri="{FF2B5EF4-FFF2-40B4-BE49-F238E27FC236}">
                <a16:creationId xmlns:a16="http://schemas.microsoft.com/office/drawing/2014/main" xmlns="" id="{DE5B13E8-77D2-6994-5F95-7C08A5C2DB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15" y="2846425"/>
            <a:ext cx="1397302" cy="15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70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6323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171;p10"/>
          <p:cNvSpPr txBox="1">
            <a:spLocks noChangeArrowheads="1"/>
          </p:cNvSpPr>
          <p:nvPr/>
        </p:nvSpPr>
        <p:spPr bwMode="auto">
          <a:xfrm>
            <a:off x="223224" y="4408926"/>
            <a:ext cx="5320423" cy="600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000"/>
              <a:defRPr/>
            </a:pPr>
            <a:r>
              <a:rPr lang="pt-BR" altLang="pt-BR" sz="11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Relatório Resumido de Execução Orçamentária – RREO – 6º Bimestre/2022 </a:t>
            </a:r>
            <a:r>
              <a:rPr lang="pt-BR" sz="1100" i="1" kern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(publicado no Diário Oficial do Município em 30/01/23).</a:t>
            </a:r>
          </a:p>
          <a:p>
            <a:pPr eaLnBrk="1" hangingPunct="1">
              <a:buSzPts val="1000"/>
              <a:defRPr/>
            </a:pPr>
            <a:endParaRPr lang="pt-BR" altLang="pt-BR" sz="11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73969"/>
            <a:ext cx="605176" cy="261855"/>
          </a:xfrm>
          <a:prstGeom prst="rect">
            <a:avLst/>
          </a:prstGeom>
        </p:spPr>
      </p:pic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5/84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904970"/>
              </p:ext>
            </p:extLst>
          </p:nvPr>
        </p:nvGraphicFramePr>
        <p:xfrm>
          <a:off x="1044361" y="781239"/>
          <a:ext cx="4067175" cy="307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Planilha" r:id="rId10" imgW="4067119" imgH="3076553" progId="Excel.Sheet.12">
                  <p:embed/>
                </p:oleObj>
              </mc:Choice>
              <mc:Fallback>
                <p:oleObj name="Planilha" r:id="rId10" imgW="4067119" imgH="307655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044361" y="781239"/>
                        <a:ext cx="4067175" cy="3076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20671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59758" y="127403"/>
            <a:ext cx="634445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Atendimento ao Cidadão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94078" y="4733211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SOF; </a:t>
            </a:r>
            <a:r>
              <a:rPr lang="pt-BR" altLang="pt-BR" sz="800" i="1" dirty="0" err="1">
                <a:latin typeface="Arial Rounded MT Bold"/>
                <a:sym typeface="Calibri" panose="020F0502020204030204" pitchFamily="34" charset="0"/>
              </a:rPr>
              <a:t>Prodabel</a:t>
            </a: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; SMDE</a:t>
            </a:r>
          </a:p>
          <a:p>
            <a:pPr eaLnBrk="1" hangingPunct="1">
              <a:buSzPts val="1200"/>
            </a:pP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10617" y="727164"/>
            <a:ext cx="3483769" cy="3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sym typeface="Calibri" panose="020F0502020204030204" pitchFamily="34" charset="0"/>
              </a:rPr>
              <a:t>Destaques do Período/2022:</a:t>
            </a: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0" name="Google Shape;341;p24"/>
          <p:cNvSpPr txBox="1">
            <a:spLocks noGrp="1"/>
          </p:cNvSpPr>
          <p:nvPr>
            <p:ph type="body" idx="4294967295"/>
          </p:nvPr>
        </p:nvSpPr>
        <p:spPr>
          <a:xfrm>
            <a:off x="147123" y="992161"/>
            <a:ext cx="6063251" cy="3687427"/>
          </a:xfrm>
          <a:ln w="12700">
            <a:solidFill>
              <a:srgbClr val="034EA2"/>
            </a:solidFill>
          </a:ln>
        </p:spPr>
        <p:txBody>
          <a:bodyPr spcFirstLastPara="1">
            <a:noAutofit/>
          </a:bodyPr>
          <a:lstStyle/>
          <a:p>
            <a:pPr algn="just"/>
            <a:endParaRPr lang="pt-BR" sz="1200" b="1" i="0" u="none" strike="noStrike" baseline="0" dirty="0">
              <a:latin typeface="Arial Rounded MT Bold" panose="020F0704030504030204" pitchFamily="34" charset="0"/>
            </a:endParaRPr>
          </a:p>
          <a:p>
            <a:pPr marL="144000" lvl="1" indent="0" algn="l" eaLnBrk="1" fontAlgn="auto" hangingPunct="1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Inclusão Digital: </a:t>
            </a:r>
          </a:p>
          <a:p>
            <a:pPr marL="144000" lvl="1" indent="0" algn="l" eaLnBrk="1" fontAlgn="auto" hangingPunct="1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/>
            </a:pPr>
            <a:r>
              <a:rPr lang="pt-BR" sz="1400" b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pt-BR" sz="1400" b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- 6.957 </a:t>
            </a: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vagas </a:t>
            </a: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nas modalidades presenciais e à distância (EAD) disponibilizadas em cursos gratuitos </a:t>
            </a:r>
            <a:r>
              <a:rPr lang="pt-BR" sz="1400" dirty="0">
                <a:highlight>
                  <a:srgbClr val="FFFFFF"/>
                </a:highligh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Tecnologia da      </a:t>
            </a:r>
            <a:r>
              <a:rPr lang="pt-BR" sz="1400" dirty="0" smtClean="0">
                <a:highlight>
                  <a:srgbClr val="FFFFFF"/>
                </a:highlight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Informação</a:t>
            </a: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, sendo certificadas </a:t>
            </a: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5.360 </a:t>
            </a: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pessoas, atendendo também ao  Programa Mun. </a:t>
            </a: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de </a:t>
            </a: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Qualificação, Emprego e Renda - </a:t>
            </a:r>
            <a:r>
              <a:rPr lang="pt-BR" sz="1400" i="1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(</a:t>
            </a:r>
            <a:r>
              <a:rPr lang="pt-BR" sz="1400" i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meta anual: 4.000</a:t>
            </a:r>
            <a:r>
              <a:rPr lang="pt-BR" sz="1400" i="1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)</a:t>
            </a:r>
            <a:r>
              <a:rPr lang="pt-BR" sz="1400" dirty="0" smtClean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;</a:t>
            </a:r>
            <a:endParaRPr lang="pt-BR" sz="1400" dirty="0">
              <a:solidFill>
                <a:schemeClr val="tx1"/>
              </a:solidFill>
              <a:highlight>
                <a:srgbClr val="FFFFFF"/>
              </a:highlight>
              <a:latin typeface="Arial Rounded MT Bold" panose="020F07040305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144000" lvl="1" algn="just" eaLnBrk="1" fontAlgn="auto" hangingPunct="1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- Manutenção de 302 Centros de Inclusão Digital </a:t>
            </a:r>
            <a:r>
              <a:rPr lang="pt-BR" sz="1400" i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(meta anual: 302)</a:t>
            </a: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;</a:t>
            </a:r>
          </a:p>
          <a:p>
            <a:pPr marL="144000" lvl="1" algn="just" eaLnBrk="1" fontAlgn="auto" hangingPunct="1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pt-BR" sz="140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- 161 comunidades vulneráveis com internet banda larga implantada </a:t>
            </a:r>
          </a:p>
          <a:p>
            <a:pPr marL="144000" lvl="1" algn="just" eaLnBrk="1" fontAlgn="auto" hangingPunct="1">
              <a:spcBef>
                <a:spcPts val="0"/>
              </a:spcBef>
              <a:spcAft>
                <a:spcPts val="0"/>
              </a:spcAft>
              <a:buSzPts val="2800"/>
              <a:defRPr/>
            </a:pPr>
            <a:r>
              <a:rPr lang="pt-BR" sz="1400" i="1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(meta anual: 109);</a:t>
            </a:r>
          </a:p>
          <a:p>
            <a:pPr marL="144000" lvl="1" algn="just">
              <a:buSzPts val="2800"/>
              <a:defRPr/>
            </a:pPr>
            <a:r>
              <a:rPr lang="pt-BR" sz="1400" b="1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- Programa Vila mais Conectada:</a:t>
            </a:r>
            <a:r>
              <a:rPr lang="pt-BR" sz="1400" kern="0" dirty="0">
                <a:solidFill>
                  <a:schemeClr val="tx1"/>
                </a:solidFill>
                <a:highlight>
                  <a:srgbClr val="FFFFFF"/>
                </a:highlight>
                <a:latin typeface="Arial Rounded MT Bold" panose="020F0704030504030204" pitchFamily="34" charset="0"/>
                <a:ea typeface="Arial"/>
                <a:cs typeface="Calibri" panose="020F0502020204030204" pitchFamily="34" charset="0"/>
                <a:sym typeface="Arial"/>
              </a:rPr>
              <a:t> 810 novos pontos de internet gratuita;</a:t>
            </a:r>
            <a:endParaRPr lang="pt-BR" sz="1400" kern="0" dirty="0">
              <a:solidFill>
                <a:schemeClr val="tx1"/>
              </a:solidFill>
              <a:highlight>
                <a:srgbClr val="FFFFFF"/>
              </a:highlight>
              <a:latin typeface="Arial Rounded MT Bold" panose="020F0704030504030204" pitchFamily="34" charset="0"/>
              <a:ea typeface="Arial"/>
              <a:cs typeface="Calibri" panose="020F0502020204030204" pitchFamily="34" charset="0"/>
              <a:sym typeface="Calibri"/>
            </a:endParaRPr>
          </a:p>
          <a:p>
            <a:pPr marL="90488" algn="just"/>
            <a:r>
              <a:rPr lang="pt-BR" sz="1400" b="1" dirty="0">
                <a:latin typeface="Arial Rounded MT Bold" panose="020F0704030504030204" pitchFamily="34" charset="0"/>
              </a:rPr>
              <a:t> </a:t>
            </a:r>
            <a:r>
              <a:rPr lang="pt-BR" sz="1400" b="1" i="0" u="none" strike="noStrike" baseline="0" dirty="0">
                <a:latin typeface="Arial Rounded MT Bold" panose="020F0704030504030204" pitchFamily="34" charset="0"/>
              </a:rPr>
              <a:t>- Projeto "</a:t>
            </a:r>
            <a:r>
              <a:rPr lang="pt-BR" sz="1400" b="1" i="0" u="none" strike="noStrike" baseline="0" dirty="0" err="1">
                <a:latin typeface="Arial Rounded MT Bold" panose="020F0704030504030204" pitchFamily="34" charset="0"/>
              </a:rPr>
              <a:t>Cê</a:t>
            </a:r>
            <a:r>
              <a:rPr lang="pt-BR" sz="1400" b="1" i="0" u="none" strike="noStrike" baseline="0" dirty="0">
                <a:latin typeface="Arial Rounded MT Bold" panose="020F0704030504030204" pitchFamily="34" charset="0"/>
              </a:rPr>
              <a:t> Tá </a:t>
            </a:r>
            <a:r>
              <a:rPr lang="pt-BR" sz="1400" b="1" i="0" u="none" strike="noStrike" baseline="0" dirty="0" err="1">
                <a:latin typeface="Arial Rounded MT Bold" panose="020F0704030504030204" pitchFamily="34" charset="0"/>
              </a:rPr>
              <a:t>On</a:t>
            </a:r>
            <a:r>
              <a:rPr lang="pt-BR" sz="1400" dirty="0">
                <a:latin typeface="Arial Rounded MT Bold" panose="020F0704030504030204" pitchFamily="34" charset="0"/>
              </a:rPr>
              <a:t>”: </a:t>
            </a:r>
            <a:r>
              <a:rPr lang="pt-BR" sz="1400" b="0" i="0" u="none" strike="noStrike" baseline="0" dirty="0">
                <a:latin typeface="Arial Rounded MT Bold" panose="020F0704030504030204" pitchFamily="34" charset="0"/>
              </a:rPr>
              <a:t>Realizado em uma parceria inédita com a UK-Brasil Tech Hub e o Fundo de Aceleração para o Desenvolvimento Vela (FA.VELA), a iniciativa é voltada para a inclusão digital e produtiva de jovens, adultos e idosos da capital. </a:t>
            </a:r>
            <a:endParaRPr lang="pt-BR" sz="1400" b="0" i="0" u="none" strike="noStrike" baseline="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algn="just"/>
            <a:endParaRPr lang="pt-BR" sz="1300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3" name="Picture 2" descr="https://static.thenounproject.com/png/1995107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7" y="80712"/>
            <a:ext cx="484845" cy="4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pSp>
        <p:nvGrpSpPr>
          <p:cNvPr id="28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5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75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59758" y="127403"/>
            <a:ext cx="634445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Atendimento ao Cidadão</a:t>
            </a: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105728" y="4813539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Instituto </a:t>
            </a:r>
            <a:r>
              <a:rPr lang="pt-BR" altLang="pt-BR" sz="800" i="1" dirty="0" err="1">
                <a:latin typeface="Arial Rounded MT Bold"/>
                <a:sym typeface="Calibri" panose="020F0502020204030204" pitchFamily="34" charset="0"/>
              </a:rPr>
              <a:t>Aquila</a:t>
            </a: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; </a:t>
            </a:r>
            <a:r>
              <a:rPr lang="pt-BR" altLang="pt-BR" sz="800" i="1" dirty="0" err="1">
                <a:latin typeface="Arial Rounded MT Bold"/>
                <a:sym typeface="Calibri" panose="020F0502020204030204" pitchFamily="34" charset="0"/>
              </a:rPr>
              <a:t>Atricon</a:t>
            </a: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.</a:t>
            </a:r>
          </a:p>
          <a:p>
            <a:pPr eaLnBrk="1" hangingPunct="1">
              <a:buSzPts val="1200"/>
            </a:pP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59758" y="693168"/>
            <a:ext cx="4389152" cy="3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sym typeface="Calibri" panose="020F0502020204030204" pitchFamily="34" charset="0"/>
              </a:rPr>
              <a:t>Destaques do 3º quadrimestre/2022:</a:t>
            </a: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3" name="Picture 2" descr="https://static.thenounproject.com/png/1995107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7" y="80712"/>
            <a:ext cx="484845" cy="4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9239" y="1022968"/>
            <a:ext cx="33000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>
                <a:solidFill>
                  <a:srgbClr val="2B2B2B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Belo Horizonte vence o </a:t>
            </a:r>
            <a:r>
              <a:rPr lang="pt-BR" sz="1200" b="1" dirty="0">
                <a:solidFill>
                  <a:srgbClr val="2B2B2B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"Prêmio Band Cidades Excelentes" </a:t>
            </a:r>
            <a:r>
              <a:rPr lang="pt-BR" sz="1200" dirty="0">
                <a:solidFill>
                  <a:srgbClr val="2B2B2B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em três categorias: </a:t>
            </a: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a capital foi destaque em duas das seis categorias disputadas entre cidades com mais de 100 mil habitantes: Governança, Eficiência Fiscal e Transparência; e Sustentabilidade. E ainda ficou entre os três melhores no índice de desenvolvimento socioeconômico e ordem pública; e saúde e bem estar.  Além disso, recebeu o prêmio principal: o IGMA geral, reconhecimento para municípios que se destacam em gestões que contribuem para a qualidade de vida da população.</a:t>
            </a:r>
          </a:p>
        </p:txBody>
      </p:sp>
      <p:pic>
        <p:nvPicPr>
          <p:cNvPr id="4098" name="Picture 2" descr="Belo Horizonte vence o &quot;Prêmio Band Cidades Excelentes&quot; em três categori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28" y="3720191"/>
            <a:ext cx="2004470" cy="109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venida Afonso P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68" y="1159847"/>
            <a:ext cx="2265706" cy="12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3500947" y="2498357"/>
            <a:ext cx="28320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200" b="1" dirty="0">
                <a:solidFill>
                  <a:srgbClr val="2B2B2B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Belo Horizonte é a cidade mais transparente do Sudeste: </a:t>
            </a: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1º lugar entre as capitais do Sudeste e 1º lugar entre os municípios de Minas Gerais como a cidade mais transparente, conforme avaliação da Associação dos Membros dos Tribunais de Contas do Brasil (</a:t>
            </a:r>
            <a:r>
              <a:rPr lang="pt-BR" sz="1200" dirty="0" err="1">
                <a:latin typeface="Arial Rounded MT Bold" panose="020F0704030504030204" pitchFamily="34" charset="0"/>
                <a:cs typeface="Arial" panose="020B0604020202020204" pitchFamily="34" charset="0"/>
              </a:rPr>
              <a:t>Atricon</a:t>
            </a: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), que concedeu a BH o selo ‘Ouro de Transparência’. Foram analisadas 4.251 prefeituras no Brasil.</a:t>
            </a:r>
            <a:endParaRPr lang="pt-BR" sz="1200" b="1" i="0" dirty="0">
              <a:solidFill>
                <a:srgbClr val="2B2B2B"/>
              </a:solidFill>
              <a:effectLst/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Conector reto 4"/>
          <p:cNvCxnSpPr/>
          <p:nvPr/>
        </p:nvCxnSpPr>
        <p:spPr>
          <a:xfrm>
            <a:off x="3509169" y="1022968"/>
            <a:ext cx="0" cy="3956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5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66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59758" y="127403"/>
            <a:ext cx="6344455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Atendimento ao Cidadão</a:t>
            </a: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105728" y="4813539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Fonte: CTGM.</a:t>
            </a:r>
          </a:p>
          <a:p>
            <a:pPr eaLnBrk="1" hangingPunct="1">
              <a:buSzPts val="1200"/>
            </a:pP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59758" y="693168"/>
            <a:ext cx="4389152" cy="32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sym typeface="Calibri" panose="020F0502020204030204" pitchFamily="34" charset="0"/>
              </a:rPr>
              <a:t>Destaques do 3º quadrimestre/2022:</a:t>
            </a:r>
            <a:endParaRPr lang="pt-BR" altLang="pt-BR" sz="18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43" name="Picture 2" descr="https://static.thenounproject.com/png/1995107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17" y="80712"/>
            <a:ext cx="484845" cy="4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2442331" y="1022968"/>
            <a:ext cx="37680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solidFill>
                  <a:srgbClr val="2B2B2B"/>
                </a:solidFill>
                <a:latin typeface="Arial Rounded MT Bold" panose="020F0704030504030204" pitchFamily="34" charset="0"/>
              </a:rPr>
              <a:t>PBH divulga nova edição do Manual do Programa de Fomento à Integridade e Gestão (setembro): </a:t>
            </a:r>
            <a:r>
              <a:rPr lang="pt-BR" sz="1200" dirty="0">
                <a:latin typeface="Arial Rounded MT Bold" panose="020F0704030504030204" pitchFamily="34" charset="0"/>
              </a:rPr>
              <a:t>diretrizes para a implementação de Programas de Integridade na Administração Direta, Autárquica e Fundacional do município de Belo Horizonte. As regras se destinam ao auxílio dos comitês e aos gestores envolvidos na elaboração e implementação dos Planos de Integridade. Entre as inovações, a nova edição amplia também as fronteiras da Integridade Pública trazendo os </a:t>
            </a:r>
            <a:r>
              <a:rPr lang="pt-BR" sz="1200" b="1" dirty="0">
                <a:latin typeface="Arial Rounded MT Bold" panose="020F0704030504030204" pitchFamily="34" charset="0"/>
              </a:rPr>
              <a:t>conceitos de GRC</a:t>
            </a:r>
            <a:r>
              <a:rPr lang="pt-BR" sz="1200" dirty="0">
                <a:latin typeface="Arial Rounded MT Bold" panose="020F0704030504030204" pitchFamily="34" charset="0"/>
              </a:rPr>
              <a:t> (Governança, Riscos e </a:t>
            </a:r>
            <a:r>
              <a:rPr lang="pt-BR" sz="1200" dirty="0" err="1">
                <a:latin typeface="Arial Rounded MT Bold" panose="020F0704030504030204" pitchFamily="34" charset="0"/>
              </a:rPr>
              <a:t>Compliance</a:t>
            </a:r>
            <a:r>
              <a:rPr lang="pt-BR" sz="1200" dirty="0">
                <a:latin typeface="Arial Rounded MT Bold" panose="020F0704030504030204" pitchFamily="34" charset="0"/>
              </a:rPr>
              <a:t>) </a:t>
            </a:r>
            <a:r>
              <a:rPr lang="pt-BR" sz="1200" b="1" dirty="0">
                <a:latin typeface="Arial Rounded MT Bold" panose="020F0704030504030204" pitchFamily="34" charset="0"/>
              </a:rPr>
              <a:t>e ESG </a:t>
            </a:r>
            <a:r>
              <a:rPr lang="pt-BR" sz="1200" dirty="0">
                <a:latin typeface="Arial Rounded MT Bold" panose="020F0704030504030204" pitchFamily="34" charset="0"/>
              </a:rPr>
              <a:t>(Ambiente, Social e Governança; ou </a:t>
            </a:r>
            <a:r>
              <a:rPr lang="pt-BR" sz="1200" dirty="0" err="1">
                <a:latin typeface="Arial Rounded MT Bold" panose="020F0704030504030204" pitchFamily="34" charset="0"/>
              </a:rPr>
              <a:t>Environment</a:t>
            </a:r>
            <a:r>
              <a:rPr lang="pt-BR" sz="1200" dirty="0">
                <a:latin typeface="Arial Rounded MT Bold" panose="020F0704030504030204" pitchFamily="34" charset="0"/>
              </a:rPr>
              <a:t>, Social </a:t>
            </a:r>
            <a:r>
              <a:rPr lang="pt-BR" sz="1200" dirty="0" err="1">
                <a:latin typeface="Arial Rounded MT Bold" panose="020F0704030504030204" pitchFamily="34" charset="0"/>
              </a:rPr>
              <a:t>and</a:t>
            </a:r>
            <a:r>
              <a:rPr lang="pt-BR" sz="1200" dirty="0">
                <a:latin typeface="Arial Rounded MT Bold" panose="020F0704030504030204" pitchFamily="34" charset="0"/>
              </a:rPr>
              <a:t> </a:t>
            </a:r>
            <a:r>
              <a:rPr lang="pt-BR" sz="1200" dirty="0" err="1">
                <a:latin typeface="Arial Rounded MT Bold" panose="020F0704030504030204" pitchFamily="34" charset="0"/>
              </a:rPr>
              <a:t>Governance</a:t>
            </a:r>
            <a:r>
              <a:rPr lang="pt-BR" sz="1200" dirty="0">
                <a:latin typeface="Arial Rounded MT Bold" panose="020F0704030504030204" pitchFamily="34" charset="0"/>
              </a:rPr>
              <a:t>, em inglês). </a:t>
            </a:r>
            <a:endParaRPr lang="pt-BR" sz="1200" b="1" i="0" dirty="0">
              <a:solidFill>
                <a:srgbClr val="2B2B2B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Image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8982" y="1164253"/>
            <a:ext cx="2271646" cy="227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9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0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5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32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-21242" y="282760"/>
            <a:ext cx="6239866" cy="430887"/>
          </a:xfrm>
        </p:spPr>
        <p:txBody>
          <a:bodyPr/>
          <a:lstStyle/>
          <a:p>
            <a:pPr algn="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Desenvolvimento Econômico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122562" y="929528"/>
            <a:ext cx="63677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76923C"/>
              </a:buClr>
              <a:buSzPts val="2400"/>
            </a:pPr>
            <a:r>
              <a:rPr lang="pt-BR" altLang="pt-BR" sz="1500" b="1" dirty="0">
                <a:solidFill>
                  <a:srgbClr val="00B050"/>
                </a:solidFill>
                <a:latin typeface="Arial Rounded MT Bold"/>
                <a:sym typeface="Calibri" panose="020F0502020204030204" pitchFamily="34" charset="0"/>
              </a:rPr>
              <a:t>Principais Metas Físicas Executadas (Jan. a Dez./2022):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2000" b="1" dirty="0">
              <a:solidFill>
                <a:srgbClr val="00B05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2000" b="1" dirty="0">
              <a:solidFill>
                <a:srgbClr val="00B05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Retângulo 4"/>
          <p:cNvSpPr>
            <a:spLocks noChangeArrowheads="1"/>
          </p:cNvSpPr>
          <p:nvPr/>
        </p:nvSpPr>
        <p:spPr bwMode="auto">
          <a:xfrm>
            <a:off x="111057" y="1332793"/>
            <a:ext cx="6171734" cy="287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18.872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empreendedores orientados e </a:t>
            </a: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176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empreendedores formalizados nas Ações de Promoção e Atração de Investimentos e Empreendedorismo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(metas anuais: 9.000 e 140)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Aceleração de </a:t>
            </a: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12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empresas/startups, para a 2ª edição do Programa de Desenvolvimento Tecnológico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20)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241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grupos produtivos apoiados – Economia Solidária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200)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2.607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vagas ofertadas para cursos e oficinas de capacitação em empreendedorismo e gestão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2.000)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 </a:t>
            </a:r>
            <a:endParaRPr lang="pt-BR" altLang="pt-BR" dirty="0">
              <a:solidFill>
                <a:srgbClr val="FF0000"/>
              </a:solidFill>
              <a:latin typeface="Arial Rounded MT Bold"/>
            </a:endParaRPr>
          </a:p>
          <a:p>
            <a:pPr algn="just"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b="1" dirty="0">
                <a:solidFill>
                  <a:schemeClr val="tx1"/>
                </a:solidFill>
                <a:latin typeface="Arial Rounded MT Bold"/>
              </a:rPr>
              <a:t>759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pessoas atendidas no PROMETI-Programa de Intermediação à mão de obra para pessoa com deficiência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600).</a:t>
            </a:r>
            <a:endParaRPr lang="pt-BR" altLang="pt-BR" i="1" dirty="0">
              <a:solidFill>
                <a:schemeClr val="tx1"/>
              </a:solidFill>
              <a:latin typeface="Arial Rounded MT Bold"/>
            </a:endParaRPr>
          </a:p>
        </p:txBody>
      </p:sp>
      <p:pic>
        <p:nvPicPr>
          <p:cNvPr id="39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" y="158944"/>
            <a:ext cx="533400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293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23">
            <a:extLst>
              <a:ext uri="{FF2B5EF4-FFF2-40B4-BE49-F238E27FC236}">
                <a16:creationId xmlns:a16="http://schemas.microsoft.com/office/drawing/2014/main" xmlns="" id="{C126086B-97DF-463B-AC21-0DBD914B29E0}"/>
              </a:ext>
            </a:extLst>
          </p:cNvPr>
          <p:cNvSpPr txBox="1">
            <a:spLocks/>
          </p:cNvSpPr>
          <p:nvPr/>
        </p:nvSpPr>
        <p:spPr>
          <a:xfrm>
            <a:off x="471758" y="265730"/>
            <a:ext cx="5735919" cy="493489"/>
          </a:xfrm>
          <a:prstGeom prst="rect">
            <a:avLst/>
          </a:prstGeom>
          <a:noFill/>
          <a:ln>
            <a:noFill/>
          </a:ln>
        </p:spPr>
        <p:txBody>
          <a:bodyPr spcFirstLastPara="1" lIns="68648" tIns="34315" rIns="68648" bIns="34315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fontAlgn="auto">
              <a:buSzPts val="4000"/>
              <a:defRPr/>
            </a:pPr>
            <a:r>
              <a:rPr lang="pt-BR" sz="2800" b="1" dirty="0">
                <a:solidFill>
                  <a:srgbClr val="034EA2"/>
                </a:solidFill>
                <a:latin typeface="Arial Rounded MT Bold"/>
                <a:ea typeface="+mj-ea"/>
                <a:cs typeface="Arial" panose="020B0604020202020204" pitchFamily="34" charset="0"/>
              </a:rPr>
              <a:t>Desenvolvimento Econômico</a:t>
            </a:r>
          </a:p>
        </p:txBody>
      </p:sp>
      <p:sp>
        <p:nvSpPr>
          <p:cNvPr id="6147" name="Google Shape;343;p24"/>
          <p:cNvSpPr txBox="1">
            <a:spLocks noChangeArrowheads="1"/>
          </p:cNvSpPr>
          <p:nvPr/>
        </p:nvSpPr>
        <p:spPr bwMode="auto">
          <a:xfrm>
            <a:off x="202211" y="844447"/>
            <a:ext cx="3154558" cy="3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4" name="Retângulo 4">
            <a:extLst>
              <a:ext uri="{FF2B5EF4-FFF2-40B4-BE49-F238E27FC236}">
                <a16:creationId xmlns:a16="http://schemas.microsoft.com/office/drawing/2014/main" xmlns="" id="{391BAEC8-CC7B-4831-AC65-CE4D078D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01" y="1169118"/>
            <a:ext cx="586126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Oferta de 1.996 vagas no Curso de Empreendedorismo Digital, em parceria com a </a:t>
            </a:r>
            <a:r>
              <a:rPr lang="pt-BR" altLang="pt-BR" sz="12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Prodabel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e 1.420 vagas ofertadas no curso Gastronomia para Todos. </a:t>
            </a:r>
            <a:endParaRPr lang="pt-BR" altLang="pt-BR" sz="1200" dirty="0">
              <a:solidFill>
                <a:schemeClr val="tx1"/>
              </a:solidFill>
              <a:highlight>
                <a:srgbClr val="FF0000"/>
              </a:highlight>
              <a:latin typeface="Arial Rounded MT Bold" panose="020F0704030504030204" pitchFamily="34" charset="0"/>
            </a:endParaRP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18.915 empreendedores orientados e 177 empreendedores formalizados nas ações de promoção do empreendedorismo, por meio da Sala do Empreendedor no BH Resolve e ações itinerantes em bairros da capital.</a:t>
            </a:r>
          </a:p>
          <a:p>
            <a:pPr marL="0" indent="0" algn="just">
              <a:spcAft>
                <a:spcPts val="601"/>
              </a:spcAft>
              <a:defRPr/>
            </a:pPr>
            <a:endParaRPr lang="pt-BR" altLang="pt-BR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149" name="Google Shape;342;p24"/>
          <p:cNvSpPr txBox="1">
            <a:spLocks noChangeArrowheads="1"/>
          </p:cNvSpPr>
          <p:nvPr/>
        </p:nvSpPr>
        <p:spPr bwMode="auto">
          <a:xfrm>
            <a:off x="107281" y="4880259"/>
            <a:ext cx="2171830" cy="20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SMDE, Prodabel</a:t>
            </a:r>
          </a:p>
        </p:txBody>
      </p:sp>
      <p:sp>
        <p:nvSpPr>
          <p:cNvPr id="7" name="Retângulo 4">
            <a:extLst>
              <a:ext uri="{FF2B5EF4-FFF2-40B4-BE49-F238E27FC236}">
                <a16:creationId xmlns:a16="http://schemas.microsoft.com/office/drawing/2014/main" xmlns="" id="{05819004-01CD-4161-AEF6-C40A20F9F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4064" y="2669345"/>
            <a:ext cx="273361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>
              <a:spcAft>
                <a:spcPts val="601"/>
              </a:spcAft>
              <a:defRPr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Realização de 915 atendimentos em atividades de inclusão digital, qualificação para o mercado da tecnologia e empreendedorismo social, em 12 </a:t>
            </a:r>
            <a:r>
              <a:rPr lang="pt-BR" altLang="pt-BR" sz="1200" dirty="0" err="1">
                <a:solidFill>
                  <a:schemeClr val="tx1"/>
                </a:solidFill>
                <a:latin typeface="Arial Rounded MT Bold" panose="020F0704030504030204" pitchFamily="34" charset="0"/>
              </a:rPr>
              <a:t>telecentros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 em vilas e favelas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(total de 2.400 vagas disponibilizadas em ações que prosseguem até março/2023)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.</a:t>
            </a:r>
          </a:p>
          <a:p>
            <a:pPr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endParaRPr lang="pt-BR" altLang="pt-BR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  <a:p>
            <a:pPr marL="0" indent="0">
              <a:spcAft>
                <a:spcPts val="601"/>
              </a:spcAft>
              <a:defRPr/>
            </a:pPr>
            <a:endParaRPr lang="pt-BR" altLang="pt-BR" sz="1200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2" descr="Jovem usando o notebook">
            <a:extLst>
              <a:ext uri="{FF2B5EF4-FFF2-40B4-BE49-F238E27FC236}">
                <a16:creationId xmlns:a16="http://schemas.microsoft.com/office/drawing/2014/main" xmlns="" id="{64AE08BC-C5FD-4201-B5A4-22C9417CD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58" y="2705119"/>
            <a:ext cx="2963320" cy="161635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Retângulo 3"/>
          <p:cNvSpPr>
            <a:spLocks noChangeArrowheads="1"/>
          </p:cNvSpPr>
          <p:nvPr/>
        </p:nvSpPr>
        <p:spPr bwMode="auto">
          <a:xfrm>
            <a:off x="2640024" y="4110225"/>
            <a:ext cx="785793" cy="21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pt-BR" altLang="pt-BR" sz="826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Foto: FA.VELA</a:t>
            </a:r>
          </a:p>
        </p:txBody>
      </p:sp>
      <p:pic>
        <p:nvPicPr>
          <p:cNvPr id="10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" y="158944"/>
            <a:ext cx="533400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2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3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7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8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9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0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1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4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5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6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54/84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27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23">
            <a:extLst>
              <a:ext uri="{FF2B5EF4-FFF2-40B4-BE49-F238E27FC236}">
                <a16:creationId xmlns:a16="http://schemas.microsoft.com/office/drawing/2014/main" xmlns="" id="{C126086B-97DF-463B-AC21-0DBD914B29E0}"/>
              </a:ext>
            </a:extLst>
          </p:cNvPr>
          <p:cNvSpPr txBox="1">
            <a:spLocks/>
          </p:cNvSpPr>
          <p:nvPr/>
        </p:nvSpPr>
        <p:spPr>
          <a:xfrm>
            <a:off x="754381" y="263092"/>
            <a:ext cx="5735919" cy="493489"/>
          </a:xfrm>
          <a:prstGeom prst="rect">
            <a:avLst/>
          </a:prstGeom>
          <a:noFill/>
          <a:ln>
            <a:noFill/>
          </a:ln>
        </p:spPr>
        <p:txBody>
          <a:bodyPr spcFirstLastPara="1" lIns="68648" tIns="34315" rIns="68648" bIns="34315" anchor="ctr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SzPts val="4000"/>
              <a:defRPr/>
            </a:pPr>
            <a:r>
              <a:rPr lang="pt-BR" sz="2900" b="1" dirty="0">
                <a:solidFill>
                  <a:srgbClr val="034EA2"/>
                </a:solidFill>
                <a:latin typeface="Arial Rounded MT Bold"/>
                <a:ea typeface="+mj-ea"/>
                <a:cs typeface="Arial" panose="020B0604020202020204" pitchFamily="34" charset="0"/>
              </a:rPr>
              <a:t>Desenvolvimento</a:t>
            </a:r>
            <a:r>
              <a:rPr lang="pt-BR" sz="3004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900" b="1" dirty="0">
                <a:solidFill>
                  <a:srgbClr val="034EA2"/>
                </a:solidFill>
                <a:latin typeface="Arial Rounded MT Bold"/>
                <a:ea typeface="+mj-ea"/>
                <a:cs typeface="Arial" panose="020B0604020202020204" pitchFamily="34" charset="0"/>
              </a:rPr>
              <a:t>Econômico</a:t>
            </a:r>
          </a:p>
        </p:txBody>
      </p:sp>
      <p:sp>
        <p:nvSpPr>
          <p:cNvPr id="8195" name="Google Shape;343;p24"/>
          <p:cNvSpPr txBox="1">
            <a:spLocks noChangeArrowheads="1"/>
          </p:cNvSpPr>
          <p:nvPr/>
        </p:nvSpPr>
        <p:spPr bwMode="auto">
          <a:xfrm>
            <a:off x="213792" y="916753"/>
            <a:ext cx="3069230" cy="3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8196" name="Google Shape;342;p24"/>
          <p:cNvSpPr txBox="1">
            <a:spLocks noChangeArrowheads="1"/>
          </p:cNvSpPr>
          <p:nvPr/>
        </p:nvSpPr>
        <p:spPr bwMode="auto">
          <a:xfrm>
            <a:off x="107281" y="4880259"/>
            <a:ext cx="2171830" cy="20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SMDE, Prodabel</a:t>
            </a:r>
          </a:p>
        </p:txBody>
      </p:sp>
      <p:sp>
        <p:nvSpPr>
          <p:cNvPr id="13" name="Retângulo 4">
            <a:extLst>
              <a:ext uri="{FF2B5EF4-FFF2-40B4-BE49-F238E27FC236}">
                <a16:creationId xmlns:a16="http://schemas.microsoft.com/office/drawing/2014/main" xmlns="" id="{97718461-A006-49C8-8728-4A844CC80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92" y="1214012"/>
            <a:ext cx="5996582" cy="263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Incentivo à abertura e expansão de T.I. via </a:t>
            </a:r>
            <a:r>
              <a:rPr lang="pt-BR" altLang="pt-BR" dirty="0" err="1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Proemp</a:t>
            </a:r>
            <a:r>
              <a:rPr lang="pt-BR" altLang="pt-BR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- Programa de Incentivo à Instalação e Ampliação de Empresas – com 34 empresas beneficiadas;</a:t>
            </a:r>
          </a:p>
          <a:p>
            <a:pPr algn="just">
              <a:spcAft>
                <a:spcPts val="601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Aceleração de 12 empresas, com soluções voltadas para a qualidade de vida do cidadão. </a:t>
            </a:r>
          </a:p>
          <a:p>
            <a:pPr marL="0" indent="0" algn="just">
              <a:defRPr/>
            </a:pPr>
            <a:endParaRPr lang="pt-BR" sz="800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indent="0" algn="just">
              <a:defRPr/>
            </a:pPr>
            <a:endParaRPr lang="pt-BR" dirty="0">
              <a:latin typeface="Arial Rounded MT Bold" panose="020F0704030504030204" pitchFamily="34" charset="0"/>
              <a:cs typeface="Calibri" panose="020F0502020204030204" pitchFamily="34" charset="0"/>
            </a:endParaRPr>
          </a:p>
          <a:p>
            <a:pPr marL="0" indent="0" algn="just">
              <a:spcAft>
                <a:spcPts val="300"/>
              </a:spcAft>
              <a:defRPr/>
            </a:pPr>
            <a:r>
              <a:rPr lang="pt-BR" dirty="0">
                <a:latin typeface="Arial Rounded MT Bold" panose="020F0704030504030204" pitchFamily="34" charset="0"/>
                <a:cs typeface="Calibri" panose="020F0502020204030204" pitchFamily="34" charset="0"/>
              </a:rPr>
              <a:t>Publicação dos </a:t>
            </a: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cs typeface="Calibri" panose="020F0502020204030204" pitchFamily="34" charset="0"/>
              </a:rPr>
              <a:t>“Painéis Interativos” </a:t>
            </a:r>
          </a:p>
          <a:p>
            <a:pPr marL="0" indent="0" algn="just">
              <a:spcAft>
                <a:spcPts val="300"/>
              </a:spcAft>
              <a:defRPr/>
            </a:pPr>
            <a:r>
              <a:rPr lang="pt-BR" dirty="0">
                <a:latin typeface="Arial Rounded MT Bold" panose="020F0704030504030204" pitchFamily="34" charset="0"/>
                <a:cs typeface="Calibri" panose="020F0502020204030204" pitchFamily="34" charset="0"/>
              </a:rPr>
              <a:t>do Desenvolvimento Econômico, </a:t>
            </a:r>
          </a:p>
          <a:p>
            <a:pPr marL="0" indent="0" algn="just">
              <a:spcAft>
                <a:spcPts val="300"/>
              </a:spcAft>
              <a:defRPr/>
            </a:pPr>
            <a:r>
              <a:rPr lang="pt-BR" dirty="0">
                <a:latin typeface="Arial Rounded MT Bold" panose="020F0704030504030204" pitchFamily="34" charset="0"/>
                <a:cs typeface="Calibri" panose="020F0502020204030204" pitchFamily="34" charset="0"/>
              </a:rPr>
              <a:t>com  informações sobre o ambiente</a:t>
            </a:r>
          </a:p>
          <a:p>
            <a:pPr marL="0" indent="0" algn="just">
              <a:spcAft>
                <a:spcPts val="300"/>
              </a:spcAft>
              <a:defRPr/>
            </a:pPr>
            <a:r>
              <a:rPr lang="pt-BR" dirty="0">
                <a:latin typeface="Arial Rounded MT Bold" panose="020F0704030504030204" pitchFamily="34" charset="0"/>
                <a:cs typeface="Calibri" panose="020F0502020204030204" pitchFamily="34" charset="0"/>
              </a:rPr>
              <a:t>de negócios do município.</a:t>
            </a:r>
            <a:endParaRPr lang="pt-BR" altLang="pt-BR" dirty="0">
              <a:solidFill>
                <a:schemeClr val="tx1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Imagem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9512" r="6744" b="12982"/>
          <a:stretch>
            <a:fillRect/>
          </a:stretch>
        </p:blipFill>
        <p:spPr bwMode="auto">
          <a:xfrm>
            <a:off x="3444470" y="2830374"/>
            <a:ext cx="2866418" cy="169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8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pic>
        <p:nvPicPr>
          <p:cNvPr id="25" name="Imagem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" y="158944"/>
            <a:ext cx="533400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55/84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51D39C75-D80F-4EE7-ADB4-02EF8065A41B}"/>
              </a:ext>
            </a:extLst>
          </p:cNvPr>
          <p:cNvSpPr/>
          <p:nvPr/>
        </p:nvSpPr>
        <p:spPr>
          <a:xfrm>
            <a:off x="213792" y="3886972"/>
            <a:ext cx="343217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900" i="1" dirty="0"/>
              <a:t>https://prefeitura.pbh.gov.br/noticias/prefeitura-lanca-paineis-interativos-sobre-o-ambiente-de-negocios-da-cidade</a:t>
            </a:r>
          </a:p>
        </p:txBody>
      </p:sp>
    </p:spTree>
    <p:extLst>
      <p:ext uri="{BB962C8B-B14F-4D97-AF65-F5344CB8AC3E}">
        <p14:creationId xmlns:p14="http://schemas.microsoft.com/office/powerpoint/2010/main" val="108789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8;p23">
            <a:extLst>
              <a:ext uri="{FF2B5EF4-FFF2-40B4-BE49-F238E27FC236}">
                <a16:creationId xmlns:a16="http://schemas.microsoft.com/office/drawing/2014/main" xmlns="" id="{C126086B-97DF-463B-AC21-0DBD914B29E0}"/>
              </a:ext>
            </a:extLst>
          </p:cNvPr>
          <p:cNvSpPr txBox="1">
            <a:spLocks/>
          </p:cNvSpPr>
          <p:nvPr/>
        </p:nvSpPr>
        <p:spPr>
          <a:xfrm>
            <a:off x="849432" y="178562"/>
            <a:ext cx="5735919" cy="493489"/>
          </a:xfrm>
          <a:prstGeom prst="rect">
            <a:avLst/>
          </a:prstGeom>
          <a:noFill/>
          <a:ln>
            <a:noFill/>
          </a:ln>
        </p:spPr>
        <p:txBody>
          <a:bodyPr spcFirstLastPara="1" lIns="68648" tIns="34315" rIns="68648" bIns="34315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SzPts val="4000"/>
              <a:defRPr/>
            </a:pPr>
            <a:r>
              <a:rPr lang="pt-BR" sz="2800" b="1" dirty="0">
                <a:solidFill>
                  <a:srgbClr val="034EA2"/>
                </a:solidFill>
                <a:latin typeface="Arial Rounded MT Bold"/>
                <a:ea typeface="+mj-ea"/>
                <a:cs typeface="Arial" panose="020B0604020202020204" pitchFamily="34" charset="0"/>
              </a:rPr>
              <a:t>Desenvolvimento Econômico</a:t>
            </a:r>
          </a:p>
        </p:txBody>
      </p:sp>
      <p:sp>
        <p:nvSpPr>
          <p:cNvPr id="10243" name="Google Shape;343;p24"/>
          <p:cNvSpPr txBox="1">
            <a:spLocks noChangeArrowheads="1"/>
          </p:cNvSpPr>
          <p:nvPr/>
        </p:nvSpPr>
        <p:spPr bwMode="auto">
          <a:xfrm>
            <a:off x="232569" y="808840"/>
            <a:ext cx="3735537" cy="3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244" name="Google Shape;342;p24"/>
          <p:cNvSpPr txBox="1">
            <a:spLocks noChangeArrowheads="1"/>
          </p:cNvSpPr>
          <p:nvPr/>
        </p:nvSpPr>
        <p:spPr bwMode="auto">
          <a:xfrm>
            <a:off x="107281" y="4912444"/>
            <a:ext cx="2171830" cy="20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SMDE, Prodabel</a:t>
            </a:r>
          </a:p>
        </p:txBody>
      </p:sp>
      <p:pic>
        <p:nvPicPr>
          <p:cNvPr id="13" name="Picture 4" descr="Feira da Economia Solidária">
            <a:extLst>
              <a:ext uri="{FF2B5EF4-FFF2-40B4-BE49-F238E27FC236}">
                <a16:creationId xmlns:a16="http://schemas.microsoft.com/office/drawing/2014/main" xmlns="" id="{D6C40659-D27D-493D-9DA9-2AFB21C8B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14" y="2783527"/>
            <a:ext cx="3201720" cy="1747476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Retângulo 4"/>
          <p:cNvSpPr>
            <a:spLocks noChangeArrowheads="1"/>
          </p:cNvSpPr>
          <p:nvPr/>
        </p:nvSpPr>
        <p:spPr bwMode="auto">
          <a:xfrm>
            <a:off x="133505" y="1110110"/>
            <a:ext cx="6177383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Aft>
                <a:spcPts val="601"/>
              </a:spcAft>
              <a:buClrTx/>
              <a:buFont typeface="Arial" panose="020B0604020202020204" pitchFamily="34" charset="0"/>
              <a:buChar char="•"/>
            </a:pP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2.782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capacitações e sensibilizações realizadas com o foco em idiomas/linguagens no    Programa  Falando com o Mundo;</a:t>
            </a:r>
          </a:p>
          <a:p>
            <a:pPr algn="just">
              <a:spcAft>
                <a:spcPts val="601"/>
              </a:spcAft>
              <a:buClrTx/>
              <a:buFont typeface="Arial" panose="020B0604020202020204" pitchFamily="34" charset="0"/>
              <a:buChar char="•"/>
            </a:pPr>
            <a:r>
              <a:rPr lang="pt-BR" altLang="pt-BR" sz="1200" dirty="0">
                <a:latin typeface="Arial Rounded MT Bold" panose="020F0704030504030204" pitchFamily="34" charset="0"/>
                <a:cs typeface="Calibri" panose="020F0502020204030204" pitchFamily="34" charset="0"/>
              </a:rPr>
              <a:t>Qualificação de </a:t>
            </a:r>
            <a:r>
              <a:rPr lang="pt-BR" altLang="pt-BR" sz="1200" b="1" dirty="0">
                <a:latin typeface="Arial Rounded MT Bold" panose="020F0704030504030204" pitchFamily="34" charset="0"/>
                <a:cs typeface="Calibri" panose="020F0502020204030204" pitchFamily="34" charset="0"/>
              </a:rPr>
              <a:t>31</a:t>
            </a:r>
            <a:r>
              <a:rPr lang="pt-BR" altLang="pt-BR" sz="1200" dirty="0">
                <a:latin typeface="Arial Rounded MT Bold" panose="020F0704030504030204" pitchFamily="34" charset="0"/>
                <a:cs typeface="Calibri" panose="020F0502020204030204" pitchFamily="34" charset="0"/>
              </a:rPr>
              <a:t> projetos e políticas da PBH nos indicadores dos Objetivos de Desenvolvimento Sustentável;</a:t>
            </a:r>
          </a:p>
          <a:p>
            <a:pPr algn="just">
              <a:spcAft>
                <a:spcPts val="601"/>
              </a:spcAft>
              <a:buClrTx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Oferta de </a:t>
            </a: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563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 vagas de Cursos de Qualificação para o Trabalho em equipamentos próprios ou por meio de Acordo de Cooperação Técnica.</a:t>
            </a:r>
          </a:p>
          <a:p>
            <a:pPr algn="just">
              <a:spcAft>
                <a:spcPts val="601"/>
              </a:spcAft>
              <a:buClrTx/>
              <a:buFont typeface="Arial" panose="020B0604020202020204" pitchFamily="34" charset="0"/>
              <a:buChar char="•"/>
            </a:pPr>
            <a:endParaRPr lang="pt-BR" altLang="pt-BR" sz="1200" dirty="0">
              <a:solidFill>
                <a:schemeClr val="tx1"/>
              </a:solidFill>
              <a:latin typeface="Arial Rounded MT Bold" panose="020F07040305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tângulo 4">
            <a:extLst>
              <a:ext uri="{FF2B5EF4-FFF2-40B4-BE49-F238E27FC236}">
                <a16:creationId xmlns:a16="http://schemas.microsoft.com/office/drawing/2014/main" xmlns="" id="{1F8F096A-6D35-45FE-B568-23F1CB325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099" y="2902892"/>
            <a:ext cx="2553849" cy="1015663"/>
          </a:xfrm>
          <a:prstGeom prst="rect">
            <a:avLst/>
          </a:prstGeom>
          <a:noFill/>
          <a:ln w="9525">
            <a:solidFill>
              <a:srgbClr val="034EA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indent="0">
              <a:spcAft>
                <a:spcPts val="601"/>
              </a:spcAft>
              <a:defRPr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  <a:cs typeface="Calibri" panose="020F0502020204030204" pitchFamily="34" charset="0"/>
              </a:rPr>
              <a:t>Média mensal de 210 Empreendimentos Econômicos Solidários apoiados, com a participação em 139 eventos de comercialização/feiras.</a:t>
            </a:r>
          </a:p>
        </p:txBody>
      </p:sp>
      <p:sp>
        <p:nvSpPr>
          <p:cNvPr id="10248" name="Retângulo 5"/>
          <p:cNvSpPr>
            <a:spLocks noChangeArrowheads="1"/>
          </p:cNvSpPr>
          <p:nvPr/>
        </p:nvSpPr>
        <p:spPr bwMode="auto">
          <a:xfrm>
            <a:off x="-220521" y="3422440"/>
            <a:ext cx="3432970" cy="41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51">
                <a:solidFill>
                  <a:srgbClr val="2B2B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t-BR" altLang="pt-BR" sz="1051">
                <a:solidFill>
                  <a:srgbClr val="2B2B2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pt-BR" altLang="pt-BR" sz="105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49" name="Retângulo 7"/>
          <p:cNvSpPr>
            <a:spLocks noChangeArrowheads="1"/>
          </p:cNvSpPr>
          <p:nvPr/>
        </p:nvSpPr>
        <p:spPr bwMode="auto">
          <a:xfrm>
            <a:off x="2569002" y="4287834"/>
            <a:ext cx="960520" cy="21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buClrTx/>
              <a:buFontTx/>
              <a:buNone/>
            </a:pPr>
            <a:r>
              <a:rPr lang="pt-BR" altLang="pt-BR" sz="826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Foto: Tiago Penna</a:t>
            </a:r>
          </a:p>
        </p:txBody>
      </p:sp>
      <p:grpSp>
        <p:nvGrpSpPr>
          <p:cNvPr id="10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1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9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1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2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3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5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6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7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8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pic>
        <p:nvPicPr>
          <p:cNvPr id="29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" y="158944"/>
            <a:ext cx="533400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2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28;p23">
            <a:extLst>
              <a:ext uri="{FF2B5EF4-FFF2-40B4-BE49-F238E27FC236}">
                <a16:creationId xmlns:a16="http://schemas.microsoft.com/office/drawing/2014/main" xmlns="" id="{C6CC9B9F-D6DB-40AC-8CCD-889819D3FA26}"/>
              </a:ext>
            </a:extLst>
          </p:cNvPr>
          <p:cNvSpPr txBox="1">
            <a:spLocks/>
          </p:cNvSpPr>
          <p:nvPr/>
        </p:nvSpPr>
        <p:spPr>
          <a:xfrm>
            <a:off x="830826" y="199613"/>
            <a:ext cx="5735919" cy="493489"/>
          </a:xfrm>
          <a:prstGeom prst="rect">
            <a:avLst/>
          </a:prstGeom>
          <a:noFill/>
          <a:ln>
            <a:noFill/>
          </a:ln>
        </p:spPr>
        <p:txBody>
          <a:bodyPr spcFirstLastPara="1" lIns="68648" tIns="34315" rIns="68648" bIns="34315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eaLnBrk="1" fontAlgn="auto" hangingPunct="1">
              <a:buSzPts val="4000"/>
              <a:defRPr/>
            </a:pPr>
            <a:r>
              <a:rPr lang="pt-BR" sz="2800" b="1" dirty="0">
                <a:solidFill>
                  <a:srgbClr val="034EA2"/>
                </a:solidFill>
                <a:latin typeface="Arial Rounded MT Bold"/>
                <a:ea typeface="+mj-ea"/>
                <a:cs typeface="Arial" panose="020B0604020202020204" pitchFamily="34" charset="0"/>
              </a:rPr>
              <a:t>Desenvolvimento Econômico</a:t>
            </a:r>
          </a:p>
        </p:txBody>
      </p:sp>
      <p:sp>
        <p:nvSpPr>
          <p:cNvPr id="11267" name="Google Shape;343;p24"/>
          <p:cNvSpPr txBox="1">
            <a:spLocks noChangeArrowheads="1"/>
          </p:cNvSpPr>
          <p:nvPr/>
        </p:nvSpPr>
        <p:spPr bwMode="auto">
          <a:xfrm>
            <a:off x="103705" y="791000"/>
            <a:ext cx="2973543" cy="37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r>
              <a:rPr lang="pt-BR" alt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Destaques do Período/2022: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1502" b="1" dirty="0">
              <a:solidFill>
                <a:srgbClr val="E36C09"/>
              </a:solidFill>
              <a:latin typeface="Arial Rounded MT Bold" panose="020F07040305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1268" name="Google Shape;342;p24"/>
          <p:cNvSpPr txBox="1">
            <a:spLocks noChangeArrowheads="1"/>
          </p:cNvSpPr>
          <p:nvPr/>
        </p:nvSpPr>
        <p:spPr bwMode="auto">
          <a:xfrm>
            <a:off x="72917" y="4563764"/>
            <a:ext cx="6092327" cy="20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 dirty="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https://prefeitura.pbh.gov.br/noticias/bh-e-melhor-capital-do-sudeste-para-se-empreender-diz-ministerio-da-economia</a:t>
            </a:r>
          </a:p>
        </p:txBody>
      </p:sp>
      <p:sp>
        <p:nvSpPr>
          <p:cNvPr id="25" name="Google Shape;344;p24">
            <a:extLst>
              <a:ext uri="{FF2B5EF4-FFF2-40B4-BE49-F238E27FC236}">
                <a16:creationId xmlns:a16="http://schemas.microsoft.com/office/drawing/2014/main" xmlns="" id="{0185C045-F637-4B54-82D3-639EF24681D6}"/>
              </a:ext>
            </a:extLst>
          </p:cNvPr>
          <p:cNvSpPr txBox="1">
            <a:spLocks/>
          </p:cNvSpPr>
          <p:nvPr/>
        </p:nvSpPr>
        <p:spPr bwMode="auto">
          <a:xfrm>
            <a:off x="3535371" y="891564"/>
            <a:ext cx="2830042" cy="6043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lIns="68648" tIns="34315" rIns="68648" bIns="3431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marL="74295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143000" lvl="2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600200" lvl="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057400" lvl="4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451"/>
              </a:spcAft>
              <a:buSzPts val="2000"/>
              <a:defRPr/>
            </a:pPr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Belo Horizonte ficou em primeiro lugar entre as capitais do Sudeste no Índice de Concorrência dos Municípios (ICM) do Ministério da Economia. O resultado dá à BH o posto de melhor da região para se empreender.</a:t>
            </a:r>
            <a:endParaRPr lang="pt-BR" sz="9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1270" name="Imagem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" y="1073495"/>
            <a:ext cx="3482655" cy="240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344;p24">
            <a:extLst>
              <a:ext uri="{FF2B5EF4-FFF2-40B4-BE49-F238E27FC236}">
                <a16:creationId xmlns:a16="http://schemas.microsoft.com/office/drawing/2014/main" xmlns="" id="{13881FA8-172A-441D-BBBC-206826CCCF55}"/>
              </a:ext>
            </a:extLst>
          </p:cNvPr>
          <p:cNvSpPr txBox="1">
            <a:spLocks/>
          </p:cNvSpPr>
          <p:nvPr/>
        </p:nvSpPr>
        <p:spPr bwMode="auto">
          <a:xfrm>
            <a:off x="3900624" y="1700531"/>
            <a:ext cx="2463390" cy="8082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lIns="68648" tIns="34315" rIns="68648" bIns="3431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marL="74295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143000" lvl="2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600200" lvl="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057400" lvl="4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451"/>
              </a:spcAft>
              <a:buSzPts val="2000"/>
              <a:defRPr/>
            </a:pPr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Belo Horizonte encerrou o último ano com a abertura de mais de 70 mil empresas na capital. O número é superior aos 67 mil apresentados no balanço de 2019, ano que antecedeu a pandemia. </a:t>
            </a:r>
            <a:endParaRPr lang="pt-BR" sz="9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8" name="Google Shape;344;p24">
            <a:extLst>
              <a:ext uri="{FF2B5EF4-FFF2-40B4-BE49-F238E27FC236}">
                <a16:creationId xmlns:a16="http://schemas.microsoft.com/office/drawing/2014/main" xmlns="" id="{C61D0A64-7EDB-4DFD-A38C-D6BDE41243D3}"/>
              </a:ext>
            </a:extLst>
          </p:cNvPr>
          <p:cNvSpPr txBox="1">
            <a:spLocks/>
          </p:cNvSpPr>
          <p:nvPr/>
        </p:nvSpPr>
        <p:spPr bwMode="auto">
          <a:xfrm>
            <a:off x="3750085" y="2727757"/>
            <a:ext cx="2588513" cy="7376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lIns="68648" tIns="34315" rIns="68648" bIns="3431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marL="74295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143000" lvl="2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600200" lvl="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057400" lvl="4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451"/>
              </a:spcAft>
              <a:buSzPts val="2000"/>
              <a:defRPr/>
            </a:pPr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Com perspectivas econômicas mais otimistas e a abertura de novas empresas, Belo Horizonte finalizou 2022 com saldo positivo de 49.062 empregos com carteira assinada, liderando o ranking entre as cidades mineiras.</a:t>
            </a:r>
            <a:endParaRPr lang="pt-BR" sz="9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9" name="Google Shape;344;p24">
            <a:extLst>
              <a:ext uri="{FF2B5EF4-FFF2-40B4-BE49-F238E27FC236}">
                <a16:creationId xmlns:a16="http://schemas.microsoft.com/office/drawing/2014/main" xmlns="" id="{FC37B7C8-9067-4A90-B18A-BEB64ECA59BB}"/>
              </a:ext>
            </a:extLst>
          </p:cNvPr>
          <p:cNvSpPr txBox="1">
            <a:spLocks/>
          </p:cNvSpPr>
          <p:nvPr/>
        </p:nvSpPr>
        <p:spPr bwMode="auto">
          <a:xfrm>
            <a:off x="613569" y="3673295"/>
            <a:ext cx="5320233" cy="8897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  <a:headEnd/>
            <a:tailEnd/>
          </a:ln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lIns="68648" tIns="34315" rIns="68648" bIns="34315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1pPr>
            <a:lvl2pPr marL="742950" lvl="1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2pPr>
            <a:lvl3pPr marL="1143000" lvl="2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3pPr>
            <a:lvl4pPr marL="1600200" lvl="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4pPr>
            <a:lvl5pPr marL="2057400" lvl="4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 charset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eaLnBrk="1" fontAlgn="auto" hangingPunct="1">
              <a:spcBef>
                <a:spcPts val="0"/>
              </a:spcBef>
              <a:spcAft>
                <a:spcPts val="451"/>
              </a:spcAft>
              <a:buSzPts val="2000"/>
              <a:defRPr/>
            </a:pPr>
            <a:r>
              <a:rPr lang="pt-BR" sz="9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 Prefeitura disponibiliza em seu portal o Espaço do Empreendedor. Na página, encontram-se várias informações sobre empreendedorismo em Belo Horizonte, links para serviços que o empreendedor precisa para abrir, manter e regularizar sua empresa, dicas para o Microempreendedor Individual (MEI), como investir na capital mineira, além de cursos gratuitos para qualificação e aperfeiçoamento do empreendedor. Para quem deseja um atendimento presencial e individualizado, a Prefeitura disponibiliza também a Sala Mineira do Empreendedor, que funciona na Central de Atendimento BH Resolve.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451"/>
              </a:spcAft>
              <a:buSzPts val="2000"/>
              <a:defRPr/>
            </a:pPr>
            <a:endParaRPr lang="pt-BR" sz="900" dirty="0">
              <a:solidFill>
                <a:schemeClr val="tx1"/>
              </a:solidFill>
              <a:highlight>
                <a:srgbClr val="FFFFFF"/>
              </a:highlight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xmlns="" id="{130E60FF-B5B3-403C-8425-E269E27B67C7}"/>
              </a:ext>
            </a:extLst>
          </p:cNvPr>
          <p:cNvCxnSpPr>
            <a:cxnSpLocks/>
          </p:cNvCxnSpPr>
          <p:nvPr/>
        </p:nvCxnSpPr>
        <p:spPr>
          <a:xfrm flipV="1">
            <a:off x="3520715" y="1567980"/>
            <a:ext cx="234825" cy="206217"/>
          </a:xfrm>
          <a:prstGeom prst="straightConnector1">
            <a:avLst/>
          </a:prstGeom>
          <a:ln w="38100">
            <a:solidFill>
              <a:srgbClr val="E36C0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xmlns="" id="{D3A921AC-D879-4165-8E8B-9C19D88412F2}"/>
              </a:ext>
            </a:extLst>
          </p:cNvPr>
          <p:cNvCxnSpPr>
            <a:cxnSpLocks/>
          </p:cNvCxnSpPr>
          <p:nvPr/>
        </p:nvCxnSpPr>
        <p:spPr>
          <a:xfrm flipV="1">
            <a:off x="3493164" y="2131491"/>
            <a:ext cx="411241" cy="0"/>
          </a:xfrm>
          <a:prstGeom prst="straightConnector1">
            <a:avLst/>
          </a:prstGeom>
          <a:ln w="38100">
            <a:solidFill>
              <a:srgbClr val="E36C0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xmlns="" id="{AD612D29-8F9B-4B84-8C25-3DA8B523883C}"/>
              </a:ext>
            </a:extLst>
          </p:cNvPr>
          <p:cNvCxnSpPr>
            <a:cxnSpLocks/>
          </p:cNvCxnSpPr>
          <p:nvPr/>
        </p:nvCxnSpPr>
        <p:spPr>
          <a:xfrm>
            <a:off x="3499356" y="2508758"/>
            <a:ext cx="213369" cy="350449"/>
          </a:xfrm>
          <a:prstGeom prst="straightConnector1">
            <a:avLst/>
          </a:prstGeom>
          <a:ln w="38100">
            <a:solidFill>
              <a:srgbClr val="E36C0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xmlns="" id="{E878D947-3D12-42DC-85EF-6A3255E4CCD0}"/>
              </a:ext>
            </a:extLst>
          </p:cNvPr>
          <p:cNvCxnSpPr>
            <a:cxnSpLocks/>
          </p:cNvCxnSpPr>
          <p:nvPr/>
        </p:nvCxnSpPr>
        <p:spPr>
          <a:xfrm>
            <a:off x="3357873" y="3185231"/>
            <a:ext cx="0" cy="404089"/>
          </a:xfrm>
          <a:prstGeom prst="straightConnector1">
            <a:avLst/>
          </a:prstGeom>
          <a:ln w="38100">
            <a:solidFill>
              <a:srgbClr val="E36C09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4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5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7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8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9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0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1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3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4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34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35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6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7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8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39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pic>
        <p:nvPicPr>
          <p:cNvPr id="40" name="Imagem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9" y="158944"/>
            <a:ext cx="533400" cy="53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136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54401" y="279876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sp>
        <p:nvSpPr>
          <p:cNvPr id="27" name="Google Shape;405;p20"/>
          <p:cNvSpPr txBox="1">
            <a:spLocks/>
          </p:cNvSpPr>
          <p:nvPr/>
        </p:nvSpPr>
        <p:spPr>
          <a:xfrm>
            <a:off x="80850" y="822325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</a:t>
            </a:r>
            <a:r>
              <a:rPr lang="pt-BR" alt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Período/2022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4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68" y="74613"/>
            <a:ext cx="705126" cy="70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Google Shape;337;p26"/>
          <p:cNvSpPr txBox="1">
            <a:spLocks noGrp="1"/>
          </p:cNvSpPr>
          <p:nvPr>
            <p:ph type="body" idx="4294967295"/>
          </p:nvPr>
        </p:nvSpPr>
        <p:spPr>
          <a:xfrm>
            <a:off x="154401" y="1203325"/>
            <a:ext cx="4983163" cy="233205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SzPts val="2200"/>
            </a:pPr>
            <a:r>
              <a:rPr lang="pt-BR" altLang="pt-BR" sz="1400" b="1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5 Empreendimentos do OP concluídos</a:t>
            </a:r>
            <a:r>
              <a:rPr lang="pt-BR" altLang="pt-BR" sz="1400" dirty="0"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, sendo:</a:t>
            </a:r>
          </a:p>
        </p:txBody>
      </p:sp>
      <p:sp>
        <p:nvSpPr>
          <p:cNvPr id="46" name="Google Shape;337;p26"/>
          <p:cNvSpPr txBox="1">
            <a:spLocks/>
          </p:cNvSpPr>
          <p:nvPr/>
        </p:nvSpPr>
        <p:spPr>
          <a:xfrm>
            <a:off x="154526" y="1431925"/>
            <a:ext cx="6021643" cy="11430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 defTabSz="914400" eaLnBrk="1" fontAlgn="auto" latinLnBrk="0" hangingPunct="1">
              <a:lnSpc>
                <a:spcPct val="120000"/>
              </a:lnSpc>
              <a:buClrTx/>
              <a:buSzPts val="2200"/>
              <a:buFont typeface="Arial" pitchFamily="34" charset="0"/>
              <a:buChar char="•"/>
              <a:tabLst/>
              <a:defRPr kumimoji="0" sz="1600" b="1" kern="1200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8" indent="0">
              <a:lnSpc>
                <a:spcPct val="120000"/>
              </a:lnSpc>
              <a:spcBef>
                <a:spcPts val="0"/>
              </a:spcBef>
              <a:buSzPct val="120000"/>
              <a:defRPr/>
            </a:pP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Conclusão do Empreendimento 45 PRU Jardim Getsêmani OP 15/16;</a:t>
            </a:r>
          </a:p>
          <a:p>
            <a:pPr marL="0" lvl="8" indent="0">
              <a:lnSpc>
                <a:spcPct val="120000"/>
              </a:lnSpc>
              <a:spcBef>
                <a:spcPts val="0"/>
              </a:spcBef>
              <a:buSzPct val="120000"/>
              <a:defRPr/>
            </a:pP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Conclusão do Empreendimento 102 - Vila Apolônia OP 09/10 - Projeto e Obra;</a:t>
            </a:r>
          </a:p>
          <a:p>
            <a:pPr marL="0" lvl="8" indent="0">
              <a:lnSpc>
                <a:spcPct val="120000"/>
              </a:lnSpc>
              <a:spcBef>
                <a:spcPts val="0"/>
              </a:spcBef>
              <a:buSzPct val="120000"/>
              <a:defRPr/>
            </a:pP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Conclusão dos Empreendimentos 37 OP 15/16 e 40 OP 03/04 Taquaril;</a:t>
            </a:r>
          </a:p>
          <a:p>
            <a:pPr marL="0" lvl="8" indent="0">
              <a:lnSpc>
                <a:spcPct val="120000"/>
              </a:lnSpc>
              <a:spcBef>
                <a:spcPts val="0"/>
              </a:spcBef>
              <a:buSzPct val="120000"/>
              <a:defRPr/>
            </a:pP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Conclusão do Empreendimento 21 OP 15/16 - Vila Fazendinha.</a:t>
            </a:r>
          </a:p>
        </p:txBody>
      </p:sp>
      <p:sp>
        <p:nvSpPr>
          <p:cNvPr id="40" name="Google Shape;329;p25">
            <a:extLst>
              <a:ext uri="{FF2B5EF4-FFF2-40B4-BE49-F238E27FC236}">
                <a16:creationId xmlns:a16="http://schemas.microsoft.com/office/drawing/2014/main" xmlns="" id="{B45EC835-39AC-4D65-BC59-5B3189A9F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6815" y="2738517"/>
            <a:ext cx="194752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5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900" dirty="0"/>
              <a:t>PRU Jardim Getsêmani OP 15/16 – Reunião Virtual Diagnóstico Integrado</a:t>
            </a:r>
            <a:endParaRPr lang="pt-PT" sz="900" dirty="0"/>
          </a:p>
          <a:p>
            <a:endParaRPr lang="pt-PT" altLang="pt-BR" sz="900" dirty="0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xmlns="" id="{86B6891B-B2CF-7CFE-7DD1-71FD0CC5B403}"/>
              </a:ext>
            </a:extLst>
          </p:cNvPr>
          <p:cNvGrpSpPr/>
          <p:nvPr/>
        </p:nvGrpSpPr>
        <p:grpSpPr>
          <a:xfrm>
            <a:off x="1751039" y="3245191"/>
            <a:ext cx="2565924" cy="1463412"/>
            <a:chOff x="3252195" y="3218191"/>
            <a:chExt cx="3609774" cy="1947534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xmlns="" id="{2B63C961-A4B5-6E4D-51CA-05CC1C920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2195" y="3218191"/>
              <a:ext cx="3609774" cy="1947534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xmlns="" id="{3A4B8DEB-69D3-E13F-67A1-4B227B866EAF}"/>
                </a:ext>
              </a:extLst>
            </p:cNvPr>
            <p:cNvSpPr/>
            <p:nvPr/>
          </p:nvSpPr>
          <p:spPr>
            <a:xfrm>
              <a:off x="6206364" y="4168777"/>
              <a:ext cx="173593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xmlns="" id="{0F421ABB-D16E-6BC1-8387-0C7973C4C06C}"/>
                </a:ext>
              </a:extLst>
            </p:cNvPr>
            <p:cNvSpPr/>
            <p:nvPr/>
          </p:nvSpPr>
          <p:spPr>
            <a:xfrm>
              <a:off x="6600050" y="3841185"/>
              <a:ext cx="191275" cy="4977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xmlns="" id="{E522D87C-1DA4-6446-A623-BF64B847B4FB}"/>
                </a:ext>
              </a:extLst>
            </p:cNvPr>
            <p:cNvSpPr/>
            <p:nvPr/>
          </p:nvSpPr>
          <p:spPr>
            <a:xfrm>
              <a:off x="6575235" y="4490605"/>
              <a:ext cx="173593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xmlns="" id="{2666BABB-EF76-0DC5-632D-EE8FE393F9F7}"/>
                </a:ext>
              </a:extLst>
            </p:cNvPr>
            <p:cNvSpPr/>
            <p:nvPr/>
          </p:nvSpPr>
          <p:spPr>
            <a:xfrm>
              <a:off x="6160320" y="4388333"/>
              <a:ext cx="268439" cy="14799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xmlns="" id="{E869C5F1-865E-3DB1-B82F-8ED74784D032}"/>
                </a:ext>
              </a:extLst>
            </p:cNvPr>
            <p:cNvSpPr/>
            <p:nvPr/>
          </p:nvSpPr>
          <p:spPr>
            <a:xfrm>
              <a:off x="5820711" y="4490604"/>
              <a:ext cx="173593" cy="4571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xmlns="" id="{D288255D-4332-0DAB-72DE-5C5B5A97AE88}"/>
                </a:ext>
              </a:extLst>
            </p:cNvPr>
            <p:cNvSpPr/>
            <p:nvPr/>
          </p:nvSpPr>
          <p:spPr>
            <a:xfrm>
              <a:off x="5788996" y="4626391"/>
              <a:ext cx="310973" cy="2435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2DC2EA91-C8C0-2AB0-9AFD-E79650752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6113" y="2387968"/>
            <a:ext cx="1257229" cy="2330693"/>
          </a:xfrm>
          <a:prstGeom prst="rect">
            <a:avLst/>
          </a:prstGeom>
        </p:spPr>
      </p:pic>
      <p:sp>
        <p:nvSpPr>
          <p:cNvPr id="21" name="Google Shape;329;p25">
            <a:extLst>
              <a:ext uri="{FF2B5EF4-FFF2-40B4-BE49-F238E27FC236}">
                <a16:creationId xmlns:a16="http://schemas.microsoft.com/office/drawing/2014/main" xmlns="" id="{6CD02815-3A47-3070-35E3-D331D94EF64E}"/>
              </a:ext>
            </a:extLst>
          </p:cNvPr>
          <p:cNvSpPr txBox="1"/>
          <p:nvPr/>
        </p:nvSpPr>
        <p:spPr>
          <a:xfrm>
            <a:off x="-97641" y="4699724"/>
            <a:ext cx="1764736" cy="4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/>
              <a:t>Vila Taquaril OP 03/04</a:t>
            </a:r>
          </a:p>
          <a:p>
            <a:r>
              <a:rPr lang="pt-BR" dirty="0"/>
              <a:t>Rua Califórnia</a:t>
            </a:r>
            <a:endParaRPr lang="pt-PT" dirty="0"/>
          </a:p>
        </p:txBody>
      </p:sp>
      <p:sp>
        <p:nvSpPr>
          <p:cNvPr id="26" name="Google Shape;329;p25">
            <a:extLst>
              <a:ext uri="{FF2B5EF4-FFF2-40B4-BE49-F238E27FC236}">
                <a16:creationId xmlns:a16="http://schemas.microsoft.com/office/drawing/2014/main" xmlns="" id="{B24EE712-40FC-8603-EF79-ACF3D1FEC1E8}"/>
              </a:ext>
            </a:extLst>
          </p:cNvPr>
          <p:cNvSpPr txBox="1"/>
          <p:nvPr/>
        </p:nvSpPr>
        <p:spPr>
          <a:xfrm>
            <a:off x="4495781" y="2624797"/>
            <a:ext cx="1946505" cy="46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/>
              <a:t>Vila Apolônia OP 09/10 – Encosta Rua Carlos Araújo esquina com Beco Santo André</a:t>
            </a:r>
            <a:endParaRPr lang="pt-PT" dirty="0"/>
          </a:p>
        </p:txBody>
      </p:sp>
      <p:pic>
        <p:nvPicPr>
          <p:cNvPr id="28" name="Imagem 27" descr="Rua com carros e prédios ao fundo&#10;&#10;Descrição gerada automaticamente">
            <a:extLst>
              <a:ext uri="{FF2B5EF4-FFF2-40B4-BE49-F238E27FC236}">
                <a16:creationId xmlns:a16="http://schemas.microsoft.com/office/drawing/2014/main" xmlns="" id="{56AB4599-C5C5-B850-E933-8C3FBFB30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45" y="3126011"/>
            <a:ext cx="2110123" cy="1582592"/>
          </a:xfrm>
          <a:prstGeom prst="rect">
            <a:avLst/>
          </a:prstGeom>
        </p:spPr>
      </p:pic>
      <p:sp>
        <p:nvSpPr>
          <p:cNvPr id="3" name="Google Shape;259;g6eb92e3fe3_0_7">
            <a:extLst>
              <a:ext uri="{FF2B5EF4-FFF2-40B4-BE49-F238E27FC236}">
                <a16:creationId xmlns:a16="http://schemas.microsoft.com/office/drawing/2014/main" xmlns="" id="{F916218E-71AB-CE2A-9957-EB47BABC6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052" y="4869176"/>
            <a:ext cx="1081817" cy="1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URBEL</a:t>
            </a:r>
          </a:p>
        </p:txBody>
      </p:sp>
      <p:sp>
        <p:nvSpPr>
          <p:cNvPr id="43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pSp>
        <p:nvGrpSpPr>
          <p:cNvPr id="4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5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017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38946" y="249907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44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9" y="45543"/>
            <a:ext cx="669925" cy="67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Google Shape;348;p40"/>
          <p:cNvSpPr txBox="1">
            <a:spLocks/>
          </p:cNvSpPr>
          <p:nvPr/>
        </p:nvSpPr>
        <p:spPr bwMode="auto">
          <a:xfrm>
            <a:off x="0" y="974724"/>
            <a:ext cx="6490300" cy="118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SzPct val="120000"/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Execução de </a:t>
            </a:r>
            <a:r>
              <a:rPr lang="pt-BR" sz="1200" b="1" dirty="0">
                <a:solidFill>
                  <a:schemeClr val="tx1"/>
                </a:solidFill>
                <a:latin typeface="Arial Rounded MT Bold"/>
              </a:rPr>
              <a:t>79</a:t>
            </a: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 obras de tratamento e recuperação de situações de risco e manutenção, beneficiando diretamente </a:t>
            </a:r>
            <a:r>
              <a:rPr lang="pt-BR" altLang="pt-BR" sz="1200" b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162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 famílias com ações do Programa Estrutural em Áreas de Risco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(meta anual: 150)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;</a:t>
            </a:r>
          </a:p>
          <a:p>
            <a:pPr algn="just"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b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 40 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obras de Manutenção e Recuperação concluídas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(meta anual: 45)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;</a:t>
            </a:r>
          </a:p>
          <a:p>
            <a:pPr algn="just"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 </a:t>
            </a:r>
            <a:r>
              <a:rPr lang="pt-BR" altLang="pt-BR" sz="1200" b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1.060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 famílias atendidas com ações de Assistência e Assessoria técnica - AAT individual</a:t>
            </a:r>
            <a:r>
              <a:rPr lang="pt-BR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200" dirty="0">
                <a:solidFill>
                  <a:schemeClr val="tx1"/>
                </a:solidFill>
                <a:latin typeface="Arial Rounded MT Bold"/>
              </a:rPr>
              <a:t>e orientações a famílias atendidas pelo PEAR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(meta anual: 530)</a:t>
            </a:r>
            <a:r>
              <a:rPr lang="pt-BR" altLang="pt-BR" sz="1200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.</a:t>
            </a:r>
          </a:p>
          <a:p>
            <a:pPr algn="just">
              <a:buSzPct val="120000"/>
              <a:buFont typeface="Arial" panose="020B0604020202020204" pitchFamily="34" charset="0"/>
              <a:buChar char="•"/>
            </a:pPr>
            <a:endParaRPr lang="pt-BR" altLang="pt-BR" sz="1200" dirty="0">
              <a:solidFill>
                <a:schemeClr val="tx1"/>
              </a:solidFill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43" name="Google Shape;329;p25"/>
          <p:cNvSpPr txBox="1">
            <a:spLocks noChangeArrowheads="1"/>
          </p:cNvSpPr>
          <p:nvPr/>
        </p:nvSpPr>
        <p:spPr bwMode="auto">
          <a:xfrm>
            <a:off x="-70702" y="4060629"/>
            <a:ext cx="1520941" cy="10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defPPr>
              <a:defRPr lang="en-US"/>
            </a:defPPr>
            <a:lvl1pPr algn="ctr">
              <a:buClrTx/>
              <a:buFontTx/>
              <a:buNone/>
              <a:defRPr sz="1000" b="1" i="1">
                <a:solidFill>
                  <a:srgbClr val="034EA2"/>
                </a:solidFill>
                <a:latin typeface="Arial Rounded MT Bold" panose="020F0704030504030204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t-BR" dirty="0">
                <a:sym typeface="Arial" panose="020B0604020202020204" pitchFamily="34" charset="0"/>
              </a:rPr>
              <a:t>Obra de eliminação de risco geológico e restabelecimento do </a:t>
            </a:r>
            <a:r>
              <a:rPr lang="pt-BR" dirty="0"/>
              <a:t>Beco Antônio Felipe - Alto Vera Cruz – Leste </a:t>
            </a:r>
            <a:r>
              <a:rPr lang="pt-BR" dirty="0">
                <a:sym typeface="Arial" panose="020B0604020202020204" pitchFamily="34" charset="0"/>
              </a:rPr>
              <a:t>antes x depois</a:t>
            </a:r>
            <a:endParaRPr lang="pt-PT" dirty="0">
              <a:sym typeface="Arial" panose="020B0604020202020204" pitchFamily="34" charset="0"/>
            </a:endParaRPr>
          </a:p>
        </p:txBody>
      </p:sp>
      <p:pic>
        <p:nvPicPr>
          <p:cNvPr id="3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" name="Google Shape;405;p20">
            <a:extLst>
              <a:ext uri="{FF2B5EF4-FFF2-40B4-BE49-F238E27FC236}">
                <a16:creationId xmlns:a16="http://schemas.microsoft.com/office/drawing/2014/main" xmlns="" id="{AC9E4A38-AE05-E16F-2FC8-A095040CD25F}"/>
              </a:ext>
            </a:extLst>
          </p:cNvPr>
          <p:cNvSpPr txBox="1">
            <a:spLocks/>
          </p:cNvSpPr>
          <p:nvPr/>
        </p:nvSpPr>
        <p:spPr>
          <a:xfrm>
            <a:off x="75236" y="669925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</a:t>
            </a:r>
            <a:r>
              <a:rPr lang="pt-BR" alt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Período/2022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793D923-DB1E-9560-9736-10A762C0D19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8" y="2209825"/>
            <a:ext cx="2652650" cy="1374881"/>
          </a:xfrm>
          <a:prstGeom prst="rect">
            <a:avLst/>
          </a:prstGeom>
        </p:spPr>
      </p:pic>
      <p:sp>
        <p:nvSpPr>
          <p:cNvPr id="18" name="Google Shape;329;p25">
            <a:extLst>
              <a:ext uri="{FF2B5EF4-FFF2-40B4-BE49-F238E27FC236}">
                <a16:creationId xmlns:a16="http://schemas.microsoft.com/office/drawing/2014/main" xmlns="" id="{AAF00739-3B28-6DD9-5CCC-71455CA89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5539" y="2952147"/>
            <a:ext cx="2527435" cy="5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defPPr>
              <a:defRPr lang="en-US"/>
            </a:defPPr>
            <a:lvl1pPr algn="ctr">
              <a:buClrTx/>
              <a:buFontTx/>
              <a:buNone/>
              <a:defRPr sz="1000" b="1" i="1">
                <a:solidFill>
                  <a:srgbClr val="034EA2"/>
                </a:solidFill>
                <a:latin typeface="Arial Rounded MT Bold" panose="020F0704030504030204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pt-BR" dirty="0">
                <a:sym typeface="Arial" panose="020B0604020202020204" pitchFamily="34" charset="0"/>
              </a:rPr>
              <a:t>Obra de eliminação de risco geológico – Rua Divinópolis - Taquaril</a:t>
            </a:r>
            <a:endParaRPr lang="pt-PT" dirty="0">
              <a:sym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6498DD3-FD03-489B-B868-4515556138F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09" y="3606434"/>
            <a:ext cx="2520766" cy="15481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4918E7D5-0751-4D3C-B465-A40D5ADDE1E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70" y="3603371"/>
            <a:ext cx="2652650" cy="1548172"/>
          </a:xfrm>
          <a:prstGeom prst="rect">
            <a:avLst/>
          </a:prstGeom>
        </p:spPr>
      </p:pic>
      <p:sp>
        <p:nvSpPr>
          <p:cNvPr id="3" name="Google Shape;259;g6eb92e3fe3_0_7">
            <a:extLst>
              <a:ext uri="{FF2B5EF4-FFF2-40B4-BE49-F238E27FC236}">
                <a16:creationId xmlns:a16="http://schemas.microsoft.com/office/drawing/2014/main" xmlns="" id="{F6E723B6-8278-CCC9-492F-E330E99FE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791" y="2398846"/>
            <a:ext cx="1081817" cy="1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URBEL</a:t>
            </a:r>
          </a:p>
        </p:txBody>
      </p:sp>
      <p:sp>
        <p:nvSpPr>
          <p:cNvPr id="3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59/84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86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701965" y="1154620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03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0" y="1267074"/>
            <a:ext cx="4941913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542707" y="1677943"/>
            <a:ext cx="5530894" cy="1036822"/>
          </a:xfrm>
        </p:spPr>
        <p:txBody>
          <a:bodyPr/>
          <a:lstStyle/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u="sng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RECEITAS</a:t>
            </a:r>
          </a:p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ATÉ O 3º QUADRIMESTRE/2022</a:t>
            </a:r>
            <a:endParaRPr lang="pt-BR" altLang="pt-BR" sz="24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9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004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394269" y="171842"/>
            <a:ext cx="5759312" cy="313978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9186" y="4814392"/>
            <a:ext cx="1081817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URBEL</a:t>
            </a:r>
          </a:p>
        </p:txBody>
      </p:sp>
      <p:pic>
        <p:nvPicPr>
          <p:cNvPr id="44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9" y="45543"/>
            <a:ext cx="74612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Google Shape;348;p40"/>
          <p:cNvSpPr txBox="1">
            <a:spLocks/>
          </p:cNvSpPr>
          <p:nvPr/>
        </p:nvSpPr>
        <p:spPr bwMode="auto">
          <a:xfrm>
            <a:off x="111291" y="999303"/>
            <a:ext cx="6325268" cy="86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9144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3716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8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286000" indent="-3429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7432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2004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6576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11480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SzPct val="120000"/>
            </a:pPr>
            <a:r>
              <a:rPr lang="pt-BR" altLang="pt-BR" sz="1350" b="1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144</a:t>
            </a:r>
            <a:r>
              <a:rPr lang="pt-BR" altLang="pt-BR" sz="135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 Unidades Habitacionais concluídas no âmbito do Programa Vila Viva, sendo: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128 </a:t>
            </a:r>
            <a:r>
              <a:rPr lang="pt-BR" altLang="pt-BR" sz="1200" dirty="0" err="1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UH’s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 concluídas na Vila São Tomás/Aeroporto.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16 </a:t>
            </a:r>
            <a:r>
              <a:rPr lang="pt-BR" altLang="pt-BR" sz="1200" dirty="0" err="1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UH’s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 concluídas na Vila Santa Lúcia, destinadas ao OPH.</a:t>
            </a:r>
          </a:p>
        </p:txBody>
      </p:sp>
      <p:pic>
        <p:nvPicPr>
          <p:cNvPr id="30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7" y="1909286"/>
            <a:ext cx="1801628" cy="135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35" y="1904935"/>
            <a:ext cx="1800320" cy="1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Google Shape;329;p25"/>
          <p:cNvSpPr txBox="1">
            <a:spLocks noChangeArrowheads="1"/>
          </p:cNvSpPr>
          <p:nvPr/>
        </p:nvSpPr>
        <p:spPr bwMode="auto">
          <a:xfrm>
            <a:off x="2159857" y="3232150"/>
            <a:ext cx="22034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Residencial Embaúba</a:t>
            </a:r>
          </a:p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São Tomás</a:t>
            </a:r>
            <a:endParaRPr lang="pt-PT" altLang="pt-BR" sz="1000" b="1" i="1" dirty="0">
              <a:solidFill>
                <a:srgbClr val="034EA2"/>
              </a:solidFill>
              <a:latin typeface="Arial Rounded MT Bold" panose="020F0704030504030204"/>
            </a:endParaRPr>
          </a:p>
        </p:txBody>
      </p:sp>
      <p:sp>
        <p:nvSpPr>
          <p:cNvPr id="48" name="Google Shape;329;p25"/>
          <p:cNvSpPr txBox="1">
            <a:spLocks noChangeArrowheads="1"/>
          </p:cNvSpPr>
          <p:nvPr/>
        </p:nvSpPr>
        <p:spPr bwMode="auto">
          <a:xfrm>
            <a:off x="43569" y="3233737"/>
            <a:ext cx="22034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Residencial Jequitibá</a:t>
            </a:r>
          </a:p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São Tomás</a:t>
            </a:r>
            <a:endParaRPr lang="pt-PT" altLang="pt-BR" sz="1000" b="1" i="1" dirty="0">
              <a:solidFill>
                <a:srgbClr val="034EA2"/>
              </a:solidFill>
              <a:latin typeface="Arial Rounded MT Bold" panose="020F0704030504030204"/>
            </a:endParaRPr>
          </a:p>
        </p:txBody>
      </p:sp>
      <p:sp>
        <p:nvSpPr>
          <p:cNvPr id="2" name="Google Shape;405;p20">
            <a:extLst>
              <a:ext uri="{FF2B5EF4-FFF2-40B4-BE49-F238E27FC236}">
                <a16:creationId xmlns:a16="http://schemas.microsoft.com/office/drawing/2014/main" xmlns="" id="{1755A402-D543-FCB9-E11B-C62E3C1F6570}"/>
              </a:ext>
            </a:extLst>
          </p:cNvPr>
          <p:cNvSpPr txBox="1">
            <a:spLocks/>
          </p:cNvSpPr>
          <p:nvPr/>
        </p:nvSpPr>
        <p:spPr>
          <a:xfrm>
            <a:off x="100605" y="717686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</a:t>
            </a:r>
            <a:r>
              <a:rPr lang="pt-BR" alt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Período/2022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" name="Imagem 3" descr="Prédio em construção&#10;&#10;Descrição gerada automaticamente com confiança média">
            <a:extLst>
              <a:ext uri="{FF2B5EF4-FFF2-40B4-BE49-F238E27FC236}">
                <a16:creationId xmlns:a16="http://schemas.microsoft.com/office/drawing/2014/main" xmlns="" id="{FB593059-B58C-454A-9DA4-CA7CC3E64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4" y="1889125"/>
            <a:ext cx="1650170" cy="1350000"/>
          </a:xfrm>
          <a:prstGeom prst="rect">
            <a:avLst/>
          </a:prstGeom>
        </p:spPr>
      </p:pic>
      <p:sp>
        <p:nvSpPr>
          <p:cNvPr id="5" name="Google Shape;329;p25">
            <a:extLst>
              <a:ext uri="{FF2B5EF4-FFF2-40B4-BE49-F238E27FC236}">
                <a16:creationId xmlns:a16="http://schemas.microsoft.com/office/drawing/2014/main" xmlns="" id="{0372911D-61AA-476C-859E-84274769B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3593" y="3237459"/>
            <a:ext cx="2064366" cy="3936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Residencial Begônia</a:t>
            </a:r>
          </a:p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Santa Lúcia</a:t>
            </a:r>
            <a:endParaRPr lang="pt-PT" altLang="pt-BR" sz="1000" b="1" i="1" dirty="0">
              <a:solidFill>
                <a:srgbClr val="034EA2"/>
              </a:solidFill>
              <a:latin typeface="Arial Rounded MT Bold" panose="020F0704030504030204"/>
            </a:endParaRPr>
          </a:p>
        </p:txBody>
      </p:sp>
      <p:sp>
        <p:nvSpPr>
          <p:cNvPr id="11" name="Google Shape;329;p25">
            <a:extLst>
              <a:ext uri="{FF2B5EF4-FFF2-40B4-BE49-F238E27FC236}">
                <a16:creationId xmlns:a16="http://schemas.microsoft.com/office/drawing/2014/main" xmlns="" id="{B1FAB19D-3C49-E1B2-34DD-0705A5C0A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40" y="3498421"/>
            <a:ext cx="6592313" cy="7007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SzPct val="120000"/>
            </a:pPr>
            <a:r>
              <a:rPr lang="pt-BR" altLang="pt-BR" sz="1350" b="1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631</a:t>
            </a:r>
            <a:r>
              <a:rPr lang="pt-BR" altLang="pt-BR" sz="135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 Unidades Habitacionais do PMCMV (iniciativa privada), destacando:</a:t>
            </a:r>
          </a:p>
          <a:p>
            <a:pPr marL="285750" indent="-285750" algn="just"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455 </a:t>
            </a:r>
            <a:r>
              <a:rPr lang="pt-BR" altLang="pt-BR" sz="1200" dirty="0" err="1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UH’s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  <a:sym typeface="Calibri" panose="020F0502020204030204" pitchFamily="34" charset="0"/>
              </a:rPr>
              <a:t> para </a:t>
            </a:r>
            <a:r>
              <a:rPr lang="pt-BR" sz="1200" dirty="0">
                <a:solidFill>
                  <a:schemeClr val="tx1"/>
                </a:solidFill>
                <a:latin typeface="Arial Rounded MT Bold" panose="020F0704030504030204"/>
              </a:rPr>
              <a:t>famílias com renda de 0 a 3 salários-mínimos.</a:t>
            </a:r>
            <a:endParaRPr lang="pt-PT" altLang="pt-BR" sz="1000" b="1" i="1" dirty="0">
              <a:solidFill>
                <a:srgbClr val="034EA2"/>
              </a:solidFill>
              <a:latin typeface="Arial Rounded MT Bold" panose="020F0704030504030204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BFDCEEE-F687-A948-0103-729FE260A1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91" y="4129939"/>
            <a:ext cx="1666395" cy="936891"/>
          </a:xfrm>
          <a:prstGeom prst="rect">
            <a:avLst/>
          </a:prstGeom>
        </p:spPr>
      </p:pic>
      <p:sp>
        <p:nvSpPr>
          <p:cNvPr id="6" name="Google Shape;329;p25">
            <a:extLst>
              <a:ext uri="{FF2B5EF4-FFF2-40B4-BE49-F238E27FC236}">
                <a16:creationId xmlns:a16="http://schemas.microsoft.com/office/drawing/2014/main" xmlns="" id="{4E52487D-F934-1341-525B-5CC21D38C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3515" y="4365434"/>
            <a:ext cx="2203450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sz="1000" b="1" i="1" dirty="0">
                <a:solidFill>
                  <a:srgbClr val="034EA2"/>
                </a:solidFill>
                <a:latin typeface="Arial Rounded MT Bold" panose="020F0704030504030204"/>
              </a:rPr>
              <a:t>Residencial Recanto dos Pinheiros</a:t>
            </a:r>
            <a:endParaRPr lang="pt-PT" altLang="pt-BR" sz="1000" b="1" i="1" dirty="0">
              <a:solidFill>
                <a:srgbClr val="034EA2"/>
              </a:solidFill>
              <a:latin typeface="Arial Rounded MT Bold" panose="020F0704030504030204"/>
            </a:endParaRP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pSp>
        <p:nvGrpSpPr>
          <p:cNvPr id="43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46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4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5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055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125269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pic>
        <p:nvPicPr>
          <p:cNvPr id="44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9" y="12294"/>
            <a:ext cx="686155" cy="6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Google Shape;329;p25"/>
          <p:cNvSpPr txBox="1">
            <a:spLocks noChangeArrowheads="1"/>
          </p:cNvSpPr>
          <p:nvPr/>
        </p:nvSpPr>
        <p:spPr bwMode="auto">
          <a:xfrm>
            <a:off x="4537457" y="4679950"/>
            <a:ext cx="182365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/>
              <a:t>Plantio de mudas no “Canteiro Rosa Maria” - PAC Camarões</a:t>
            </a:r>
          </a:p>
        </p:txBody>
      </p:sp>
      <p:sp>
        <p:nvSpPr>
          <p:cNvPr id="48" name="Google Shape;329;p25"/>
          <p:cNvSpPr txBox="1">
            <a:spLocks noChangeArrowheads="1"/>
          </p:cNvSpPr>
          <p:nvPr/>
        </p:nvSpPr>
        <p:spPr bwMode="auto">
          <a:xfrm>
            <a:off x="-72230" y="4679950"/>
            <a:ext cx="205502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/>
              <a:t>Realização de plantio pelos moradores </a:t>
            </a:r>
          </a:p>
          <a:p>
            <a:r>
              <a:rPr lang="pt-BR" altLang="pt-BR" dirty="0"/>
              <a:t>Conjunto Bonsucesso</a:t>
            </a:r>
          </a:p>
        </p:txBody>
      </p:sp>
      <p:sp>
        <p:nvSpPr>
          <p:cNvPr id="39" name="Google Shape;302;p37"/>
          <p:cNvSpPr txBox="1">
            <a:spLocks noGrp="1"/>
          </p:cNvSpPr>
          <p:nvPr>
            <p:ph type="body" idx="4294967295"/>
          </p:nvPr>
        </p:nvSpPr>
        <p:spPr>
          <a:xfrm>
            <a:off x="124841" y="1022333"/>
            <a:ext cx="6163045" cy="330968"/>
          </a:xfrm>
        </p:spPr>
        <p:txBody>
          <a:bodyPr/>
          <a:lstStyle/>
          <a:p>
            <a:pPr marL="0" indent="0" algn="just">
              <a:lnSpc>
                <a:spcPct val="120000"/>
              </a:lnSpc>
              <a:buSzPts val="2200"/>
            </a:pPr>
            <a:r>
              <a:rPr lang="pt-BR" altLang="pt-BR" sz="1400" dirty="0">
                <a:latin typeface="Arial Rounded MT Bold" panose="020F0704030504030204"/>
                <a:cs typeface="Arial" panose="020B0604020202020204" pitchFamily="34" charset="0"/>
              </a:rPr>
              <a:t>Foram </a:t>
            </a:r>
            <a:r>
              <a:rPr lang="pt-BR" altLang="pt-BR" sz="1400" b="1" dirty="0">
                <a:latin typeface="Arial Rounded MT Bold" panose="020F0704030504030204"/>
                <a:cs typeface="Arial" panose="020B0604020202020204" pitchFamily="34" charset="0"/>
              </a:rPr>
              <a:t>63.614</a:t>
            </a:r>
            <a:r>
              <a:rPr lang="pt-BR" altLang="pt-BR" sz="1400" dirty="0">
                <a:latin typeface="Arial Rounded MT Bold" panose="020F0704030504030204"/>
                <a:cs typeface="Arial" panose="020B0604020202020204" pitchFamily="34" charset="0"/>
              </a:rPr>
              <a:t> participantes e atendimentos nas ações sociais, sendo:</a:t>
            </a:r>
          </a:p>
          <a:p>
            <a:pPr marL="0" indent="0" algn="just">
              <a:lnSpc>
                <a:spcPct val="120000"/>
              </a:lnSpc>
              <a:buSzPts val="2200"/>
            </a:pP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302;p37"/>
          <p:cNvSpPr txBox="1">
            <a:spLocks/>
          </p:cNvSpPr>
          <p:nvPr/>
        </p:nvSpPr>
        <p:spPr bwMode="auto">
          <a:xfrm>
            <a:off x="8667" y="1250359"/>
            <a:ext cx="6857271" cy="179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/>
              </a:rPr>
              <a:t> 35.022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</a:rPr>
              <a:t> participantes e atendimentos nas ações sociais do Programa Intervenção em Assentamentos de Interesse Social;</a:t>
            </a:r>
          </a:p>
          <a:p>
            <a:pPr algn="just">
              <a:lnSpc>
                <a:spcPct val="12000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/>
              </a:rPr>
              <a:t> 17.863 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</a:rPr>
              <a:t>participantes e atendimentos nas ações sociais do Programa Provisão Habitacional (Regularização UH/Conjuntos/Locação Social);</a:t>
            </a:r>
          </a:p>
          <a:p>
            <a:pPr algn="just" eaLnBrk="1" hangingPunct="1">
              <a:lnSpc>
                <a:spcPct val="12000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/>
              </a:rPr>
              <a:t> 10.506 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</a:rPr>
              <a:t>participantes e atendimentos nas ações sociais do Programa Saneamento e Tratamento de Fundos de Vale;</a:t>
            </a:r>
          </a:p>
          <a:p>
            <a:pPr algn="just" eaLnBrk="1" hangingPunct="1">
              <a:lnSpc>
                <a:spcPct val="120000"/>
              </a:lnSpc>
              <a:buClrTx/>
              <a:buSzPct val="120000"/>
              <a:buFont typeface="Arial" panose="020B0604020202020204" pitchFamily="34" charset="0"/>
              <a:buChar char="•"/>
            </a:pP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</a:rPr>
              <a:t> </a:t>
            </a:r>
            <a:r>
              <a:rPr lang="pt-BR" altLang="pt-BR" sz="1200" b="1" dirty="0">
                <a:solidFill>
                  <a:schemeClr val="tx1"/>
                </a:solidFill>
                <a:latin typeface="Arial Rounded MT Bold" panose="020F0704030504030204"/>
              </a:rPr>
              <a:t>223</a:t>
            </a:r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/>
              </a:rPr>
              <a:t> participantes e atendimentos nas ações sociais do Programa Gestão do Sistema Viário Municipal.</a:t>
            </a:r>
          </a:p>
        </p:txBody>
      </p:sp>
      <p:sp>
        <p:nvSpPr>
          <p:cNvPr id="2" name="Google Shape;405;p20">
            <a:extLst>
              <a:ext uri="{FF2B5EF4-FFF2-40B4-BE49-F238E27FC236}">
                <a16:creationId xmlns:a16="http://schemas.microsoft.com/office/drawing/2014/main" xmlns="" id="{01B4FDED-25EF-C1C1-85E2-DA9B7630A408}"/>
              </a:ext>
            </a:extLst>
          </p:cNvPr>
          <p:cNvSpPr txBox="1">
            <a:spLocks/>
          </p:cNvSpPr>
          <p:nvPr/>
        </p:nvSpPr>
        <p:spPr>
          <a:xfrm>
            <a:off x="33321" y="672523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</a:t>
            </a:r>
            <a:r>
              <a:rPr lang="pt-BR" alt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Período/2022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5" name="image106.jpg" descr="C:\Users\Reunião\OneDrive - Praxis Projetos e Consultoria Ltda\2021_PTTS_Bonsucesso_Drenurbs\Atividades_ConjuntoBonsucesso\20221217_Mutirao\20221217_FotosMutirao\WhatsApp Image 2022-12-19 at 08.03.48 (1).jpeg">
            <a:extLst>
              <a:ext uri="{FF2B5EF4-FFF2-40B4-BE49-F238E27FC236}">
                <a16:creationId xmlns:a16="http://schemas.microsoft.com/office/drawing/2014/main" xmlns="" id="{FF21A0F7-FB23-4B60-82C6-0D1C3D766C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7" y="3099124"/>
            <a:ext cx="1906656" cy="1609400"/>
          </a:xfrm>
          <a:prstGeom prst="rect">
            <a:avLst/>
          </a:prstGeom>
          <a:ln/>
        </p:spPr>
      </p:pic>
      <p:sp>
        <p:nvSpPr>
          <p:cNvPr id="52" name="Google Shape;329;p25">
            <a:extLst>
              <a:ext uri="{FF2B5EF4-FFF2-40B4-BE49-F238E27FC236}">
                <a16:creationId xmlns:a16="http://schemas.microsoft.com/office/drawing/2014/main" xmlns="" id="{C840DA94-BDDF-4F14-B02A-07EB0739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281" y="4674034"/>
            <a:ext cx="1823659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/>
              <a:t>Visita à cooperativa de bolsas - PAC Camarões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BB8DE795-7599-404B-BDF4-F9E17202E0B2}"/>
              </a:ext>
            </a:extLst>
          </p:cNvPr>
          <p:cNvGrpSpPr/>
          <p:nvPr/>
        </p:nvGrpSpPr>
        <p:grpSpPr>
          <a:xfrm>
            <a:off x="1982797" y="3099124"/>
            <a:ext cx="2225477" cy="1609400"/>
            <a:chOff x="4374053" y="2892599"/>
            <a:chExt cx="2487916" cy="1864800"/>
          </a:xfrm>
        </p:grpSpPr>
        <p:pic>
          <p:nvPicPr>
            <p:cNvPr id="4" name="Imagem 3">
              <a:extLst>
                <a:ext uri="{FF2B5EF4-FFF2-40B4-BE49-F238E27FC236}">
                  <a16:creationId xmlns:a16="http://schemas.microsoft.com/office/drawing/2014/main" xmlns="" id="{6D34A830-DD87-4B56-B54D-E6EF8EFC3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053" y="2892599"/>
              <a:ext cx="2487916" cy="1864800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Lua 4">
              <a:extLst>
                <a:ext uri="{FF2B5EF4-FFF2-40B4-BE49-F238E27FC236}">
                  <a16:creationId xmlns:a16="http://schemas.microsoft.com/office/drawing/2014/main" xmlns="" id="{F38D796D-D5F7-4CCF-B83E-2B87E61C90FF}"/>
                </a:ext>
              </a:extLst>
            </p:cNvPr>
            <p:cNvSpPr/>
            <p:nvPr/>
          </p:nvSpPr>
          <p:spPr>
            <a:xfrm rot="16200000">
              <a:off x="4934856" y="3918379"/>
              <a:ext cx="93638" cy="149928"/>
            </a:xfrm>
            <a:prstGeom prst="moon">
              <a:avLst>
                <a:gd name="adj" fmla="val 78102"/>
              </a:avLst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xmlns="" id="{0174DD35-6F5E-9A73-98CE-F40B7AEEF504}"/>
              </a:ext>
            </a:extLst>
          </p:cNvPr>
          <p:cNvGrpSpPr/>
          <p:nvPr/>
        </p:nvGrpSpPr>
        <p:grpSpPr>
          <a:xfrm>
            <a:off x="4081423" y="3099125"/>
            <a:ext cx="2780546" cy="1609400"/>
            <a:chOff x="2490946" y="1315085"/>
            <a:chExt cx="3747453" cy="251968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xmlns="" id="{CFE53156-1CC9-4040-5325-9896FEC72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0946" y="1315085"/>
              <a:ext cx="1884045" cy="2519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xmlns="" id="{1BC3EFF7-069D-DBE8-4CFA-754171FDC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7369" y="1315085"/>
              <a:ext cx="1891030" cy="25196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259;g6eb92e3fe3_0_7">
            <a:extLst>
              <a:ext uri="{FF2B5EF4-FFF2-40B4-BE49-F238E27FC236}">
                <a16:creationId xmlns:a16="http://schemas.microsoft.com/office/drawing/2014/main" xmlns="" id="{55DA6743-244C-1015-D570-8B8942419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9979" y="4957550"/>
            <a:ext cx="1081817" cy="1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URBEL</a:t>
            </a:r>
          </a:p>
        </p:txBody>
      </p:sp>
      <p:sp>
        <p:nvSpPr>
          <p:cNvPr id="37" name="CaixaDeTexto 5"/>
          <p:cNvSpPr txBox="1">
            <a:spLocks noChangeArrowheads="1"/>
          </p:cNvSpPr>
          <p:nvPr/>
        </p:nvSpPr>
        <p:spPr bwMode="auto">
          <a:xfrm>
            <a:off x="4121835" y="4883554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977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6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46720" y="125269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3245693" y="4888302"/>
            <a:ext cx="1081817" cy="18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URBEL</a:t>
            </a:r>
          </a:p>
        </p:txBody>
      </p:sp>
      <p:pic>
        <p:nvPicPr>
          <p:cNvPr id="44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9" y="12294"/>
            <a:ext cx="686155" cy="68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Google Shape;329;p25"/>
          <p:cNvSpPr txBox="1">
            <a:spLocks noChangeArrowheads="1"/>
          </p:cNvSpPr>
          <p:nvPr/>
        </p:nvSpPr>
        <p:spPr bwMode="auto">
          <a:xfrm>
            <a:off x="2488104" y="2867404"/>
            <a:ext cx="1800001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/>
              <a:t>Praça de Esportes</a:t>
            </a:r>
          </a:p>
          <a:p>
            <a:r>
              <a:rPr lang="pt-BR" altLang="pt-BR" dirty="0"/>
              <a:t>Vila São José II</a:t>
            </a:r>
          </a:p>
        </p:txBody>
      </p:sp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" name="Google Shape;405;p20">
            <a:extLst>
              <a:ext uri="{FF2B5EF4-FFF2-40B4-BE49-F238E27FC236}">
                <a16:creationId xmlns:a16="http://schemas.microsoft.com/office/drawing/2014/main" xmlns="" id="{01B4FDED-25EF-C1C1-85E2-DA9B7630A408}"/>
              </a:ext>
            </a:extLst>
          </p:cNvPr>
          <p:cNvSpPr txBox="1">
            <a:spLocks/>
          </p:cNvSpPr>
          <p:nvPr/>
        </p:nvSpPr>
        <p:spPr>
          <a:xfrm>
            <a:off x="33321" y="672523"/>
            <a:ext cx="6049007" cy="4108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</a:t>
            </a:r>
            <a:r>
              <a:rPr lang="pt-BR" altLang="pt-BR" sz="1600" b="1" dirty="0">
                <a:solidFill>
                  <a:srgbClr val="E36C09"/>
                </a:solidFill>
                <a:latin typeface="Arial Rounded MT Bold" panose="020F07040305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Período/2022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4" name="Imagem 3" descr="Cidade vista de cima&#10;&#10;Descrição gerada automaticamente">
            <a:extLst>
              <a:ext uri="{FF2B5EF4-FFF2-40B4-BE49-F238E27FC236}">
                <a16:creationId xmlns:a16="http://schemas.microsoft.com/office/drawing/2014/main" xmlns="" id="{4A2B6F21-9AA0-6EEE-8835-B9D30842EE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53" y="1533414"/>
            <a:ext cx="1800000" cy="1350000"/>
          </a:xfrm>
          <a:prstGeom prst="rect">
            <a:avLst/>
          </a:prstGeom>
        </p:spPr>
      </p:pic>
      <p:sp>
        <p:nvSpPr>
          <p:cNvPr id="5" name="Google Shape;348;p40">
            <a:extLst>
              <a:ext uri="{FF2B5EF4-FFF2-40B4-BE49-F238E27FC236}">
                <a16:creationId xmlns:a16="http://schemas.microsoft.com/office/drawing/2014/main" xmlns="" id="{EA4E91B9-350E-BE73-3A4F-EB286698247A}"/>
              </a:ext>
            </a:extLst>
          </p:cNvPr>
          <p:cNvSpPr txBox="1">
            <a:spLocks/>
          </p:cNvSpPr>
          <p:nvPr/>
        </p:nvSpPr>
        <p:spPr>
          <a:xfrm>
            <a:off x="81103" y="974725"/>
            <a:ext cx="6001225" cy="524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SzPts val="2200"/>
            </a:pPr>
            <a:r>
              <a:rPr lang="pt-BR" sz="1400" dirty="0">
                <a:solidFill>
                  <a:schemeClr val="tx1"/>
                </a:solidFill>
                <a:latin typeface="Arial Rounded MT Bold" panose="020F07040305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Obra da Vila São José II concluída </a:t>
            </a:r>
            <a:r>
              <a:rPr lang="pt-BR" sz="1200" dirty="0">
                <a:solidFill>
                  <a:schemeClr val="tx1"/>
                </a:solidFill>
                <a:latin typeface="Arial Rounded MT Bold" panose="020F0704030504030204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– recurso de Repasse do FNHIS e PBH.</a:t>
            </a:r>
            <a:endParaRPr lang="pt-BR" sz="1400" dirty="0">
              <a:solidFill>
                <a:schemeClr val="tx1"/>
              </a:solidFill>
              <a:latin typeface="Arial Rounded MT Bold" panose="020F0704030504030204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Google Shape;348;p40">
            <a:extLst>
              <a:ext uri="{FF2B5EF4-FFF2-40B4-BE49-F238E27FC236}">
                <a16:creationId xmlns:a16="http://schemas.microsoft.com/office/drawing/2014/main" xmlns="" id="{32B151B0-D5A0-C06A-D2B2-9FD9C0D9757E}"/>
              </a:ext>
            </a:extLst>
          </p:cNvPr>
          <p:cNvSpPr txBox="1">
            <a:spLocks/>
          </p:cNvSpPr>
          <p:nvPr/>
        </p:nvSpPr>
        <p:spPr>
          <a:xfrm>
            <a:off x="129092" y="3303110"/>
            <a:ext cx="4468318" cy="1585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1200" b="0" i="0" u="none" strike="noStrike" cap="none">
                <a:solidFill>
                  <a:srgbClr val="00B050"/>
                </a:solidFill>
                <a:latin typeface="Arial Rounded MT Bold" panose="020F0704030504030204"/>
                <a:cs typeface="Arial" panose="020B0604020202020204" pitchFamily="34" charset="0"/>
              </a:defRPr>
            </a:lvl1pPr>
            <a:lvl2pPr marL="914400" marR="0" lvl="1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2pPr>
            <a:lvl3pPr marL="1371600" marR="0" lvl="2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3pPr>
            <a:lvl4pPr marL="1828800" marR="0" lvl="3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4pPr>
            <a:lvl5pPr marL="2286000" marR="0" lvl="4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5pPr>
            <a:lvl6pPr marL="2743200" marR="0" lvl="5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6pPr>
            <a:lvl7pPr marL="3200400" marR="0" lvl="6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7pPr>
            <a:lvl8pPr marL="3657600" marR="0" lvl="7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8pPr>
            <a:lvl9pPr marL="4114800" marR="0" lvl="8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</a:defRPr>
            </a:lvl9pPr>
          </a:lstStyle>
          <a:p>
            <a:r>
              <a:rPr lang="pt-BR" dirty="0">
                <a:solidFill>
                  <a:schemeClr val="tx1"/>
                </a:solidFill>
                <a:sym typeface="Calibri"/>
              </a:rPr>
              <a:t> </a:t>
            </a:r>
            <a:r>
              <a:rPr lang="pt-BR" sz="1400" dirty="0">
                <a:solidFill>
                  <a:schemeClr val="tx1"/>
                </a:solidFill>
                <a:sym typeface="Calibri"/>
              </a:rPr>
              <a:t>Regularização de </a:t>
            </a:r>
            <a:r>
              <a:rPr lang="pt-BR" sz="1400" b="1" dirty="0">
                <a:solidFill>
                  <a:schemeClr val="tx1"/>
                </a:solidFill>
                <a:sym typeface="Calibri"/>
              </a:rPr>
              <a:t>314</a:t>
            </a:r>
            <a:r>
              <a:rPr lang="pt-BR" sz="1400" dirty="0">
                <a:solidFill>
                  <a:schemeClr val="tx1"/>
                </a:solidFill>
                <a:sym typeface="Calibri"/>
              </a:rPr>
              <a:t> unidades habitacionais </a:t>
            </a:r>
            <a:r>
              <a:rPr lang="pt-BR" dirty="0">
                <a:solidFill>
                  <a:schemeClr val="tx1"/>
                </a:solidFill>
                <a:sym typeface="Calibri"/>
              </a:rPr>
              <a:t>(Conjuntos Ricci Pace, Jardim da Mata II, III e IV) e emissão de 232 títulos de legitimação de posse para o Bairro Vista do Sol e mais de 620 títulos de propriedade emitidos em conjuntos habitacionais e em ZEIS – Zona de Especial Interesse Social – incluindo os originários de interveniências em ZEIS – no decorrer do ano.</a:t>
            </a:r>
          </a:p>
        </p:txBody>
      </p:sp>
      <p:pic>
        <p:nvPicPr>
          <p:cNvPr id="10" name="Imagem 9" descr="Cidade vista de cima de uma cerca&#10;&#10;Descrição gerada automaticamente com confiança média">
            <a:extLst>
              <a:ext uri="{FF2B5EF4-FFF2-40B4-BE49-F238E27FC236}">
                <a16:creationId xmlns:a16="http://schemas.microsoft.com/office/drawing/2014/main" xmlns="" id="{A2AFCACB-8BCB-1902-57E4-A73A2D00B8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369" y="1508125"/>
            <a:ext cx="1800000" cy="1350000"/>
          </a:xfrm>
          <a:prstGeom prst="rect">
            <a:avLst/>
          </a:prstGeom>
        </p:spPr>
      </p:pic>
      <p:pic>
        <p:nvPicPr>
          <p:cNvPr id="13" name="Imagem 12" descr="Praia com cidade ao fundo&#10;&#10;Descrição gerada automaticamente">
            <a:extLst>
              <a:ext uri="{FF2B5EF4-FFF2-40B4-BE49-F238E27FC236}">
                <a16:creationId xmlns:a16="http://schemas.microsoft.com/office/drawing/2014/main" xmlns="" id="{2060DEE1-2AC9-4309-9048-0B98A7BCEA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811" y="1513773"/>
            <a:ext cx="1800000" cy="135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87D9B75-52CA-466A-921E-BCB8F929922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65" y="3260725"/>
            <a:ext cx="2159975" cy="1439983"/>
          </a:xfrm>
          <a:prstGeom prst="rect">
            <a:avLst/>
          </a:prstGeom>
        </p:spPr>
      </p:pic>
      <p:sp>
        <p:nvSpPr>
          <p:cNvPr id="39" name="Google Shape;329;p25">
            <a:extLst>
              <a:ext uri="{FF2B5EF4-FFF2-40B4-BE49-F238E27FC236}">
                <a16:creationId xmlns:a16="http://schemas.microsoft.com/office/drawing/2014/main" xmlns="" id="{762CE2E9-9538-4816-80CD-44C98A50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8943" y="4710986"/>
            <a:ext cx="1826995" cy="454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91425" tIns="45700" rIns="91425" bIns="45700"/>
          <a:lstStyle>
            <a:defPPr>
              <a:defRPr lang="en-US"/>
            </a:defPPr>
            <a:lvl1pPr algn="ctr">
              <a:buClrTx/>
              <a:buFontTx/>
              <a:buNone/>
              <a:defRPr sz="900" b="1" i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/>
              <a:t>Entrega de títulos de posse à moradores do Vista do Sol</a:t>
            </a:r>
          </a:p>
        </p:txBody>
      </p:sp>
      <p:sp>
        <p:nvSpPr>
          <p:cNvPr id="40" name="CaixaDeTexto 5"/>
          <p:cNvSpPr txBox="1">
            <a:spLocks noChangeArrowheads="1"/>
          </p:cNvSpPr>
          <p:nvPr/>
        </p:nvSpPr>
        <p:spPr bwMode="auto">
          <a:xfrm>
            <a:off x="4548793" y="4822469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9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38878" y="4694237"/>
            <a:ext cx="2374900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SOF</a:t>
            </a:r>
          </a:p>
        </p:txBody>
      </p:sp>
      <p:sp>
        <p:nvSpPr>
          <p:cNvPr id="26" name="Google Shape;343;p24"/>
          <p:cNvSpPr txBox="1">
            <a:spLocks noChangeArrowheads="1"/>
          </p:cNvSpPr>
          <p:nvPr/>
        </p:nvSpPr>
        <p:spPr bwMode="auto">
          <a:xfrm>
            <a:off x="89672" y="922704"/>
            <a:ext cx="63677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>
                <a:srgbClr val="76923C"/>
              </a:buClr>
              <a:buSzPts val="2400"/>
            </a:pPr>
            <a:r>
              <a:rPr lang="pt-BR" altLang="pt-BR" b="1" dirty="0">
                <a:solidFill>
                  <a:srgbClr val="00B050"/>
                </a:solidFill>
                <a:latin typeface="Arial Rounded MT Bold"/>
                <a:sym typeface="Calibri" panose="020F0502020204030204" pitchFamily="34" charset="0"/>
              </a:rPr>
              <a:t>Principais Metas Físicas Executadas / Sec. Mun. de Política Urbana (Jan. a Dez./2022):</a:t>
            </a: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2000" b="1" dirty="0">
              <a:solidFill>
                <a:srgbClr val="00B05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2000" b="1" dirty="0">
              <a:solidFill>
                <a:srgbClr val="00B050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" name="Retângulo 4"/>
          <p:cNvSpPr>
            <a:spLocks noChangeArrowheads="1"/>
          </p:cNvSpPr>
          <p:nvPr/>
        </p:nvSpPr>
        <p:spPr bwMode="auto">
          <a:xfrm>
            <a:off x="105821" y="1599698"/>
            <a:ext cx="6104553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ts val="1200"/>
              </a:spcBef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246 logradouros com numeração oficial ordenada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223)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Realização de 14.457 vistorias da fiscalização para limpeza e conservação de lotes no Programa Lote Limpo (dentro das ações de combate à Dengue, </a:t>
            </a:r>
            <a:r>
              <a:rPr lang="pt-BR" altLang="pt-BR" dirty="0" err="1">
                <a:solidFill>
                  <a:schemeClr val="tx1"/>
                </a:solidFill>
                <a:latin typeface="Arial Rounded MT Bold"/>
              </a:rPr>
              <a:t>Zika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 e Febre Amarela –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meta anual: 12.000)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Realização de 14.234 vistorias realizadas em ações de fiscalização de resíduos depositados irregularmente nos logradouros públicos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10.000)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800"/>
              </a:spcAft>
              <a:buSzPct val="120000"/>
              <a:buFont typeface="Arial" panose="020B0604020202020204" pitchFamily="34" charset="0"/>
              <a:buChar char="•"/>
            </a:pPr>
            <a:r>
              <a:rPr lang="pt-BR" altLang="pt-BR" dirty="0">
                <a:solidFill>
                  <a:schemeClr val="tx1"/>
                </a:solidFill>
                <a:latin typeface="Arial Rounded MT Bold"/>
              </a:rPr>
              <a:t>202 vistorias realizadas em ações de monitoramento das ocupações urbanas e áreas de risco </a:t>
            </a:r>
            <a:r>
              <a:rPr lang="pt-BR" altLang="pt-BR" sz="1200" i="1" dirty="0">
                <a:solidFill>
                  <a:schemeClr val="tx1"/>
                </a:solidFill>
                <a:latin typeface="Arial Rounded MT Bold"/>
              </a:rPr>
              <a:t>(meta anual: 150)</a:t>
            </a:r>
            <a:r>
              <a:rPr lang="pt-BR" altLang="pt-BR" i="1" dirty="0">
                <a:solidFill>
                  <a:schemeClr val="tx1"/>
                </a:solidFill>
                <a:latin typeface="Arial Rounded MT Bold"/>
              </a:rPr>
              <a:t>.</a:t>
            </a:r>
          </a:p>
        </p:txBody>
      </p:sp>
      <p:sp>
        <p:nvSpPr>
          <p:cNvPr id="28" name="Google Shape;232;p17"/>
          <p:cNvSpPr txBox="1">
            <a:spLocks noGrp="1"/>
          </p:cNvSpPr>
          <p:nvPr>
            <p:ph type="title" idx="4294967295"/>
          </p:nvPr>
        </p:nvSpPr>
        <p:spPr>
          <a:xfrm>
            <a:off x="138946" y="229412"/>
            <a:ext cx="6287885" cy="461665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30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         </a:t>
            </a: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Habitação e Infraestrutura</a:t>
            </a:r>
          </a:p>
        </p:txBody>
      </p:sp>
      <p:pic>
        <p:nvPicPr>
          <p:cNvPr id="30" name="Picture 4" descr="https://static.thenounproject.com/png/2483481-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7" y="45543"/>
            <a:ext cx="677947" cy="679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7" name="CaixaDeTexto 5"/>
          <p:cNvSpPr txBox="1">
            <a:spLocks noChangeArrowheads="1"/>
          </p:cNvSpPr>
          <p:nvPr/>
        </p:nvSpPr>
        <p:spPr bwMode="auto">
          <a:xfrm>
            <a:off x="5116671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577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idx="4294967295"/>
          </p:nvPr>
        </p:nvSpPr>
        <p:spPr>
          <a:xfrm>
            <a:off x="686594" y="-12913"/>
            <a:ext cx="6179344" cy="64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 Urbana</a:t>
            </a:r>
            <a:endParaRPr lang="pt-BR"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02" name="Google Shape;102;p3"/>
          <p:cNvSpPr txBox="1">
            <a:spLocks noGrp="1"/>
          </p:cNvSpPr>
          <p:nvPr>
            <p:ph type="body" idx="4294967295"/>
          </p:nvPr>
        </p:nvSpPr>
        <p:spPr>
          <a:xfrm>
            <a:off x="252704" y="669925"/>
            <a:ext cx="6035181" cy="358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Principais Metas Físicas Executadas (Jan. a Dez./2022):</a:t>
            </a:r>
            <a:endParaRPr lang="pt-BR" dirty="0">
              <a:latin typeface="Arial Rounded MT Bold" panose="020F0704030504030204" pitchFamily="34" charset="0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b="1" dirty="0">
              <a:solidFill>
                <a:srgbClr val="00B050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Implantado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tratamento de segurança no entorno de 20 escolas, 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conforme previsto no Projeto Vida no Trânsito;</a:t>
            </a: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150 equipamentos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de aviso sonoro foram implantados em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75 travessias semaforizadas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. O principal objetivo dessa medida é conferir autonomia e segurança aos deslocamentos de pessoas cegas e com baixa visão nas travessias de pedestres;</a:t>
            </a: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10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novas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estações de bicicletas compartilhadas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entraram em operação em BH. </a:t>
            </a:r>
            <a:endParaRPr lang="pt-BR" dirty="0">
              <a:latin typeface="Arial Rounded MT Bold" panose="020F0704030504030204" pitchFamily="34" charset="0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257484" indent="-257484" algn="l" rtl="0"/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3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80" y="37151"/>
            <a:ext cx="545937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7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8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19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1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2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3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64/84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6321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"/>
          <p:cNvSpPr txBox="1">
            <a:spLocks noGrp="1"/>
          </p:cNvSpPr>
          <p:nvPr>
            <p:ph type="title" idx="4294967295"/>
          </p:nvPr>
        </p:nvSpPr>
        <p:spPr>
          <a:xfrm>
            <a:off x="686594" y="-12913"/>
            <a:ext cx="6179344" cy="64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en-US" sz="2800" dirty="0" err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</a:t>
            </a:r>
            <a:r>
              <a:rPr lang="en-US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 Urbana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11" name="Google Shape;111;p4"/>
          <p:cNvSpPr txBox="1">
            <a:spLocks noGrp="1"/>
          </p:cNvSpPr>
          <p:nvPr>
            <p:ph type="body" idx="4294967295"/>
          </p:nvPr>
        </p:nvSpPr>
        <p:spPr>
          <a:xfrm>
            <a:off x="214561" y="707056"/>
            <a:ext cx="5995813" cy="4001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0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Principais Metas Físicas Executadas (Jan. a Dez./2022):</a:t>
            </a: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b="1" dirty="0">
              <a:solidFill>
                <a:srgbClr val="00B050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Realizadas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45 reuniões ordinárias com as CRTTS, 9 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reuniões com o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GT Pedala BH, 3 reuniões com o </a:t>
            </a:r>
            <a:r>
              <a:rPr lang="pt-BR" sz="1400" b="1" dirty="0" err="1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ObsMob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-BH, </a:t>
            </a:r>
            <a:r>
              <a:rPr lang="pt-BR" sz="14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01 </a:t>
            </a:r>
            <a:r>
              <a:rPr lang="pt-BR" sz="1400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com fórum do </a:t>
            </a:r>
            <a:r>
              <a:rPr lang="pt-BR" sz="14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Transporte Escolar, 01 </a:t>
            </a:r>
            <a:r>
              <a:rPr lang="pt-BR" sz="1400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com fórum dos</a:t>
            </a:r>
            <a:r>
              <a:rPr lang="pt-BR" sz="14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Taxistas, 01 </a:t>
            </a:r>
            <a:r>
              <a:rPr lang="pt-BR" sz="1400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com fórum dos</a:t>
            </a:r>
            <a:r>
              <a:rPr lang="pt-BR" sz="14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 Motociclistas e 01 </a:t>
            </a:r>
            <a:r>
              <a:rPr lang="pt-BR" sz="1400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com fórum do </a:t>
            </a:r>
            <a:r>
              <a:rPr lang="pt-BR" sz="1400" b="1" dirty="0">
                <a:solidFill>
                  <a:srgbClr val="000000"/>
                </a:solidFill>
                <a:latin typeface="Arial Rounded MT Bold" panose="020F0704030504030204" pitchFamily="34" charset="0"/>
                <a:ea typeface="Arial"/>
                <a:cs typeface="Arial"/>
                <a:sym typeface="Arial"/>
              </a:rPr>
              <a:t>Transporte Suplementar,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como forma de ampliar a  participação popular e da democratização da gestão;</a:t>
            </a:r>
            <a:endParaRPr lang="pt-BR" sz="1400" dirty="0">
              <a:latin typeface="Arial Rounded MT Bold" panose="020F0704030504030204" pitchFamily="34" charset="0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Disponibilizadas mais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4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fontes de dados 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(dados de GPS do serviço de transporte suplementar, mapa de controle operacional – MCO, </a:t>
            </a:r>
            <a:r>
              <a:rPr lang="pt-BR" sz="1400" dirty="0" err="1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georreferenciamento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das áreas reservadas ao estacionamento de pessoas idosas e </a:t>
            </a:r>
            <a:r>
              <a:rPr lang="pt-BR" sz="1400" dirty="0" err="1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georreferenciamento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das áreas reservadas ao estacionamento de moto frete)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como forma de ampliação do fornecimento de dados abertos para as startups, universidades, centro de pesquisas e empresas de tecnologia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;</a:t>
            </a:r>
            <a:endParaRPr lang="pt-BR" sz="1600" dirty="0">
              <a:latin typeface="Arial Rounded MT Bold" panose="020F0704030504030204" pitchFamily="34" charset="0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257484" indent="-257484" algn="l" rtl="0"/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4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80" y="37151"/>
            <a:ext cx="545937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4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7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8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19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1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2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3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65/84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57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"/>
          <p:cNvSpPr txBox="1">
            <a:spLocks noGrp="1"/>
          </p:cNvSpPr>
          <p:nvPr>
            <p:ph type="title" idx="4294967295"/>
          </p:nvPr>
        </p:nvSpPr>
        <p:spPr>
          <a:xfrm>
            <a:off x="628915" y="-12271"/>
            <a:ext cx="6179344" cy="64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 Urbana</a:t>
            </a:r>
            <a:endParaRPr lang="pt-BR"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4294967295"/>
          </p:nvPr>
        </p:nvSpPr>
        <p:spPr>
          <a:xfrm>
            <a:off x="214561" y="624808"/>
            <a:ext cx="5995813" cy="1972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0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Principais Metas Físicas Executadas (Jan. a Dez./2022):</a:t>
            </a: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400" b="1" dirty="0">
              <a:solidFill>
                <a:srgbClr val="00B050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Realizada a Semana da Mobilidade e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23 campanhas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previstas no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Plano de Educação para a Mobilidade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, incluindo campanhas de pedestres, campanha motociclistas, Campanha Des(embarque), Campanha “Volta às Aulas, Maio Amarelo, Semana Nacional de Trânsito e Mês da Mobilidade, Campanha Veja e Pratique nas estações e nas escolas. </a:t>
            </a:r>
            <a:endParaRPr lang="pt-BR" sz="1600" dirty="0">
              <a:latin typeface="Arial Rounded MT Bold" panose="020F0704030504030204" pitchFamily="34" charset="0"/>
            </a:endParaRPr>
          </a:p>
        </p:txBody>
      </p:sp>
      <p:pic>
        <p:nvPicPr>
          <p:cNvPr id="121" name="Google Shape;121;p5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80" y="37151"/>
            <a:ext cx="545937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pic>
        <p:nvPicPr>
          <p:cNvPr id="123" name="Google Shape;123;p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186" y="2727325"/>
            <a:ext cx="2645584" cy="1906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1377" y="2727325"/>
            <a:ext cx="2664933" cy="1906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9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5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78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"/>
          <p:cNvSpPr txBox="1">
            <a:spLocks noGrp="1"/>
          </p:cNvSpPr>
          <p:nvPr>
            <p:ph type="title" idx="4294967295"/>
          </p:nvPr>
        </p:nvSpPr>
        <p:spPr>
          <a:xfrm>
            <a:off x="686594" y="-12913"/>
            <a:ext cx="6179344" cy="64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 Urbana</a:t>
            </a:r>
            <a:endParaRPr lang="pt-BR"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31" name="Google Shape;131;p6"/>
          <p:cNvSpPr txBox="1">
            <a:spLocks noGrp="1"/>
          </p:cNvSpPr>
          <p:nvPr>
            <p:ph type="body" idx="4294967295"/>
          </p:nvPr>
        </p:nvSpPr>
        <p:spPr>
          <a:xfrm>
            <a:off x="199694" y="682810"/>
            <a:ext cx="5995813" cy="358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600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Principais Metas Físicas Executadas (Jan. a Dez./2022):</a:t>
            </a: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rgbClr val="000000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Implantadas 15 </a:t>
            </a:r>
            <a:r>
              <a:rPr lang="pt-BR" sz="1502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interseções dotadas com foco e tempo para pedestre em todas as travessias 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conforme previsto no Projeto Vida no Trânsito.</a:t>
            </a:r>
            <a:endParaRPr lang="pt-BR" dirty="0">
              <a:latin typeface="Arial Rounded MT Bold" panose="020F0704030504030204" pitchFamily="34" charset="0"/>
            </a:endParaRPr>
          </a:p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257484" indent="-257484" algn="l" rtl="0"/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32" name="Google Shape;132;p6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580" y="37151"/>
            <a:ext cx="545937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pic>
        <p:nvPicPr>
          <p:cNvPr id="134" name="Google Shape;134;p6" descr="Pessoas andando na rua&#10;&#10;Descrição gerada automaticamente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1892" y="2205448"/>
            <a:ext cx="3631416" cy="19081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8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3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5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6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7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8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19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0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1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2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3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158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 idx="4294967295"/>
          </p:nvPr>
        </p:nvSpPr>
        <p:spPr>
          <a:xfrm>
            <a:off x="686594" y="199"/>
            <a:ext cx="6179344" cy="70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 Urbana</a:t>
            </a:r>
            <a:endParaRPr lang="pt-BR"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4294967295"/>
          </p:nvPr>
        </p:nvSpPr>
        <p:spPr>
          <a:xfrm>
            <a:off x="221571" y="716490"/>
            <a:ext cx="6046727" cy="395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Destaques do Período/2022:</a:t>
            </a:r>
            <a:endParaRPr lang="pt-BR" dirty="0">
              <a:latin typeface="Arial Rounded MT Bold" panose="020F0704030504030204" pitchFamily="34" charset="0"/>
            </a:endParaRPr>
          </a:p>
          <a:p>
            <a:pPr marL="257484" indent="-257484" algn="l" rtl="0"/>
            <a:endParaRPr lang="pt-BR" sz="1502" b="1" dirty="0">
              <a:solidFill>
                <a:srgbClr val="E36C09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8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259" y="71719"/>
            <a:ext cx="544745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sp>
        <p:nvSpPr>
          <p:cNvPr id="155" name="Google Shape;155;p8"/>
          <p:cNvSpPr txBox="1"/>
          <p:nvPr/>
        </p:nvSpPr>
        <p:spPr>
          <a:xfrm>
            <a:off x="387401" y="715401"/>
            <a:ext cx="5880897" cy="1079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1800"/>
            </a:pPr>
            <a:endParaRPr lang="pt-BR" sz="135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rgbClr val="000000"/>
              </a:buClr>
              <a:buSzPts val="1800"/>
            </a:pPr>
            <a:endParaRPr lang="pt-BR" sz="135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2000"/>
            </a:pP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</a:rPr>
              <a:t>Contrato de financiamento com o Banco Mundial para o BRT Amazonas aprovado e assinado em 15/09.</a:t>
            </a:r>
            <a:r>
              <a:rPr lang="pt-BR" sz="1502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</a:t>
            </a:r>
            <a:endParaRPr lang="pt-BR" sz="1502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17FF266-2D45-4CCD-10B0-2041EDDD1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3" y="1911451"/>
            <a:ext cx="4409977" cy="2730332"/>
          </a:xfrm>
          <a:prstGeom prst="rect">
            <a:avLst/>
          </a:prstGeom>
        </p:spPr>
      </p:pic>
      <p:grpSp>
        <p:nvGrpSpPr>
          <p:cNvPr id="8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9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5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2711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 txBox="1">
            <a:spLocks noGrp="1"/>
          </p:cNvSpPr>
          <p:nvPr>
            <p:ph type="title" idx="4294967295"/>
          </p:nvPr>
        </p:nvSpPr>
        <p:spPr>
          <a:xfrm>
            <a:off x="686594" y="199"/>
            <a:ext cx="6179344" cy="702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 Urbana</a:t>
            </a:r>
            <a:endParaRPr lang="pt-BR"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body" idx="4294967295"/>
          </p:nvPr>
        </p:nvSpPr>
        <p:spPr>
          <a:xfrm>
            <a:off x="67944" y="661760"/>
            <a:ext cx="6797993" cy="3956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pt-BR" sz="1502" b="1" dirty="0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Destaques do Período/2022:</a:t>
            </a:r>
            <a:endParaRPr lang="pt-BR" dirty="0">
              <a:latin typeface="Arial Rounded MT Bold" panose="020F0704030504030204" pitchFamily="34" charset="0"/>
            </a:endParaRPr>
          </a:p>
          <a:p>
            <a:pPr marL="257484" indent="-257484" algn="l" rtl="0"/>
            <a:endParaRPr sz="1502" b="1" dirty="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7" descr="https://static.thenounproject.com/png/2558398-200.pn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259" y="71719"/>
            <a:ext cx="544745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7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sp>
        <p:nvSpPr>
          <p:cNvPr id="144" name="Google Shape;144;p7"/>
          <p:cNvSpPr txBox="1"/>
          <p:nvPr/>
        </p:nvSpPr>
        <p:spPr>
          <a:xfrm>
            <a:off x="387401" y="792880"/>
            <a:ext cx="5768951" cy="19836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SzPts val="1800"/>
            </a:pPr>
            <a:endParaRPr lang="pt-BR" sz="12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2000"/>
            </a:pP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• Entraram em operação novas rotas de prioridade para o transporte coletivo na capital. </a:t>
            </a:r>
            <a:r>
              <a:rPr lang="pt-BR" sz="14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Foram 6,3 quilômetros de novas faixas exclusivas e preferenciais</a:t>
            </a:r>
            <a:r>
              <a:rPr lang="pt-BR" sz="14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nas avenidas do Contorno e dos Andradas, que vão melhorar a velocidade operacional dos ônibus nos trechos, reduzindo assim o tempo de viagem dos usuários.</a:t>
            </a:r>
            <a:endParaRPr lang="pt-BR" sz="1200" dirty="0">
              <a:latin typeface="Arial Rounded MT Bold" panose="020F0704030504030204" pitchFamily="34" charset="0"/>
            </a:endParaRPr>
          </a:p>
          <a:p>
            <a:endParaRPr lang="pt-BR" sz="1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826" y="2550477"/>
            <a:ext cx="5297262" cy="213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9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5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69/84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11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80169" y="161228"/>
            <a:ext cx="6159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Comparativo entre Receita Estimada na LOA e Realizada </a:t>
            </a:r>
          </a:p>
          <a:p>
            <a:pPr algn="ctr"/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até o 3º Quadrimestre/2022</a:t>
            </a:r>
            <a:r>
              <a:rPr lang="pt-BR" sz="1600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 </a:t>
            </a:r>
            <a:endParaRPr lang="pt-BR" sz="1600" dirty="0">
              <a:solidFill>
                <a:srgbClr val="034EA2"/>
              </a:solidFill>
              <a:latin typeface="Arial Rounded MT Bold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49749" y="4645118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566569" y="4632325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" name="CaixaDeTexto 1"/>
          <p:cNvSpPr txBox="1"/>
          <p:nvPr/>
        </p:nvSpPr>
        <p:spPr>
          <a:xfrm>
            <a:off x="5470103" y="649704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</a:pPr>
            <a:r>
              <a:rPr lang="pt-BR" sz="800" i="1" dirty="0">
                <a:solidFill>
                  <a:srgbClr val="000000"/>
                </a:solidFill>
                <a:latin typeface="Arial Rounded MT Bold"/>
                <a:cs typeface="Arial" panose="020B0604020202020204" pitchFamily="34" charset="0"/>
                <a:sym typeface="Arial" panose="020B0604020202020204" pitchFamily="34" charset="0"/>
              </a:rPr>
              <a:t>Em R$ 1,00</a:t>
            </a:r>
          </a:p>
        </p:txBody>
      </p: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51470"/>
            <a:ext cx="605176" cy="261855"/>
          </a:xfrm>
          <a:prstGeom prst="rect">
            <a:avLst/>
          </a:prstGeom>
        </p:spPr>
      </p:pic>
      <p:sp>
        <p:nvSpPr>
          <p:cNvPr id="30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1894880"/>
              </p:ext>
            </p:extLst>
          </p:nvPr>
        </p:nvGraphicFramePr>
        <p:xfrm>
          <a:off x="437950" y="948236"/>
          <a:ext cx="5602084" cy="344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Planilha" r:id="rId10" imgW="6838797" imgH="4210220" progId="Excel.Sheet.12">
                  <p:embed/>
                </p:oleObj>
              </mc:Choice>
              <mc:Fallback>
                <p:oleObj name="Planilha" r:id="rId10" imgW="6838797" imgH="42102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7950" y="948236"/>
                        <a:ext cx="5602084" cy="34486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39798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>
            <a:spLocks noGrp="1"/>
          </p:cNvSpPr>
          <p:nvPr>
            <p:ph type="title" idx="4294967295"/>
          </p:nvPr>
        </p:nvSpPr>
        <p:spPr>
          <a:xfrm>
            <a:off x="687388" y="0"/>
            <a:ext cx="6178550" cy="70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ctr" anchorCtr="0">
            <a:noAutofit/>
          </a:bodyPr>
          <a:lstStyle/>
          <a:p>
            <a:pPr algn="ctr" rtl="0">
              <a:buClr>
                <a:srgbClr val="000000"/>
              </a:buClr>
              <a:buSzPts val="4000"/>
            </a:pPr>
            <a:r>
              <a:rPr lang="en-US" sz="2800" dirty="0" err="1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Mobilidade</a:t>
            </a:r>
            <a:r>
              <a:rPr lang="en-US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/>
              </a:rPr>
              <a:t> Urbana</a:t>
            </a:r>
            <a:endParaRPr sz="28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</a:endParaRPr>
          </a:p>
        </p:txBody>
      </p:sp>
      <p:sp>
        <p:nvSpPr>
          <p:cNvPr id="152" name="Google Shape;152;p8"/>
          <p:cNvSpPr txBox="1">
            <a:spLocks noGrp="1"/>
          </p:cNvSpPr>
          <p:nvPr>
            <p:ph type="body" idx="4294967295"/>
          </p:nvPr>
        </p:nvSpPr>
        <p:spPr>
          <a:xfrm>
            <a:off x="204144" y="717964"/>
            <a:ext cx="6076647" cy="395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 algn="just" rtl="0">
              <a:lnSpc>
                <a:spcPct val="115000"/>
              </a:lnSpc>
              <a:buClr>
                <a:srgbClr val="000000"/>
              </a:buClr>
              <a:buSzPts val="2000"/>
            </a:pPr>
            <a:r>
              <a:rPr lang="en-US" sz="1502" b="1" dirty="0" err="1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Destaques</a:t>
            </a:r>
            <a:r>
              <a:rPr lang="en-US" sz="1502" b="1" dirty="0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do </a:t>
            </a:r>
            <a:r>
              <a:rPr lang="en-US" sz="1502" b="1" dirty="0" err="1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Período</a:t>
            </a:r>
            <a:r>
              <a:rPr lang="en-US" sz="1502" b="1" dirty="0">
                <a:solidFill>
                  <a:srgbClr val="E36C09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/2022</a:t>
            </a:r>
            <a:r>
              <a:rPr lang="en-US" sz="1502" b="1" dirty="0">
                <a:solidFill>
                  <a:srgbClr val="E36C0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257484" indent="-257484" algn="l" rtl="0"/>
            <a:endParaRPr sz="1502" b="1" dirty="0">
              <a:solidFill>
                <a:srgbClr val="E36C0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" name="Google Shape;153;p8" descr="https://static.thenounproject.com/png/2558398-200.png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259" y="71719"/>
            <a:ext cx="544745" cy="544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8"/>
          <p:cNvSpPr txBox="1"/>
          <p:nvPr/>
        </p:nvSpPr>
        <p:spPr>
          <a:xfrm>
            <a:off x="252705" y="4913635"/>
            <a:ext cx="1219419" cy="23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8" tIns="34315" rIns="68648" bIns="34315" anchor="t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en-US" sz="90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Fonte: BHTrans</a:t>
            </a:r>
            <a:endParaRPr sz="1352"/>
          </a:p>
        </p:txBody>
      </p:sp>
      <p:sp>
        <p:nvSpPr>
          <p:cNvPr id="155" name="Google Shape;155;p8"/>
          <p:cNvSpPr txBox="1"/>
          <p:nvPr/>
        </p:nvSpPr>
        <p:spPr>
          <a:xfrm>
            <a:off x="219138" y="1279525"/>
            <a:ext cx="3010879" cy="1131129"/>
          </a:xfrm>
          <a:prstGeom prst="rect">
            <a:avLst/>
          </a:prstGeom>
          <a:noFill/>
          <a:ln>
            <a:solidFill>
              <a:srgbClr val="034EA2"/>
            </a:solidFill>
          </a:ln>
        </p:spPr>
        <p:txBody>
          <a:bodyPr spcFirstLastPara="1" wrap="square" lIns="68648" tIns="34315" rIns="68648" bIns="34315" anchor="t" anchorCtr="0">
            <a:spAutoFit/>
          </a:bodyPr>
          <a:lstStyle/>
          <a:p>
            <a:pPr algn="just">
              <a:lnSpc>
                <a:spcPct val="115000"/>
              </a:lnSpc>
              <a:buClr>
                <a:schemeClr val="dk1"/>
              </a:buClr>
              <a:buSzPts val="2000"/>
            </a:pP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Concluídas as obras de reforma da </a:t>
            </a:r>
            <a:r>
              <a:rPr lang="pt-BR" sz="1200" b="1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ciclovia da Orla da Pampulha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, no trecho de 7,1 km de extensão, que fica entre a Rua </a:t>
            </a:r>
            <a:r>
              <a:rPr lang="pt-BR" sz="1200" dirty="0" err="1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Garopas</a:t>
            </a:r>
            <a:r>
              <a:rPr lang="pt-BR" sz="1200" dirty="0">
                <a:solidFill>
                  <a:schemeClr val="dk1"/>
                </a:solidFill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 e o Clube Belo Horizonte. </a:t>
            </a:r>
            <a:endParaRPr lang="pt-BR" sz="1100" dirty="0">
              <a:latin typeface="Arial Rounded MT Bold" panose="020F0704030504030204" pitchFamily="34" charset="0"/>
            </a:endParaRPr>
          </a:p>
        </p:txBody>
      </p:sp>
      <p:pic>
        <p:nvPicPr>
          <p:cNvPr id="156" name="Google Shape;156;p8"/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3681" y="1284962"/>
            <a:ext cx="2916693" cy="16027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9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0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1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6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7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19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0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5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70/84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2877176" y="3109972"/>
            <a:ext cx="3074061" cy="1673279"/>
          </a:xfrm>
          <a:prstGeom prst="rect">
            <a:avLst/>
          </a:prstGeom>
          <a:ln>
            <a:solidFill>
              <a:srgbClr val="034EA2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Interseções da Av. Cristiano Machad</a:t>
            </a:r>
            <a:r>
              <a:rPr lang="pt-BR" sz="1200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o: do conjunto de obras de mobilidade que foram planejadas para dar mais fluidez ao tráfego do vetor norte, o projeto executivo da Avenida Sebastião de Brito foi concluído e a obra da Avenida Waldomiro Lobo foi iniciada.</a:t>
            </a:r>
            <a:endParaRPr lang="pt-BR" sz="1200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07"/>
          <a:stretch/>
        </p:blipFill>
        <p:spPr>
          <a:xfrm>
            <a:off x="707374" y="2717404"/>
            <a:ext cx="2081613" cy="21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037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57;g7dffd7e668_0_10"/>
          <p:cNvSpPr txBox="1">
            <a:spLocks noGrp="1"/>
          </p:cNvSpPr>
          <p:nvPr>
            <p:ph type="title" idx="4294967295"/>
          </p:nvPr>
        </p:nvSpPr>
        <p:spPr>
          <a:xfrm>
            <a:off x="579314" y="168110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458" name="Google Shape;458;g7dffd7e668_0_10">
            <a:extLst>
              <a:ext uri="{FF2B5EF4-FFF2-40B4-BE49-F238E27FC236}">
                <a16:creationId xmlns:a16="http://schemas.microsoft.com/office/drawing/2014/main" xmlns="" id="{E17C3F83-B62D-4AC0-800A-40C9CE977D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3305" y="751161"/>
            <a:ext cx="3615345" cy="373097"/>
          </a:xfrm>
        </p:spPr>
        <p:txBody>
          <a:bodyPr spcFirstLastPara="1">
            <a:no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</a:t>
            </a:r>
            <a:r>
              <a:rPr lang="pt-BR" sz="1502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502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76923C"/>
              </a:buClr>
              <a:buSzPts val="2400"/>
              <a:defRPr/>
            </a:pPr>
            <a:endParaRPr lang="pt-BR" sz="1502" dirty="0">
              <a:latin typeface="Calibri"/>
              <a:ea typeface="Calibri"/>
              <a:cs typeface="Calibri"/>
              <a:sym typeface="Calibri"/>
            </a:endParaRPr>
          </a:p>
          <a:p>
            <a:pPr algn="r">
              <a:buSzPts val="2400"/>
              <a:defRPr/>
            </a:pPr>
            <a:r>
              <a:rPr 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Execução das obras de otimização do sistema de macrodrenagem do  Ribeirão Pampulha 1ª Etapa - Praça das Águas, compreendendo a implantação de estrutura hidráulica na confluência do Ribeirão Pampulha com o Córrego Cachoeirinha. </a:t>
            </a:r>
            <a:r>
              <a:rPr lang="pt-BR" altLang="pt-BR" sz="1200" dirty="0">
                <a:latin typeface="Arial Rounded MT Bold" panose="020F0704030504030204" pitchFamily="34" charset="0"/>
                <a:cs typeface="Arial" panose="020B0604020202020204" pitchFamily="34" charset="0"/>
              </a:rPr>
              <a:t>Regional Norte. – Em andamento</a:t>
            </a:r>
            <a:r>
              <a:rPr lang="pt-BR" altLang="pt-BR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200" dirty="0"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6148" name="Google Shape;463;g7dffd7e668_0_10"/>
          <p:cNvSpPr txBox="1">
            <a:spLocks noChangeArrowheads="1"/>
          </p:cNvSpPr>
          <p:nvPr/>
        </p:nvSpPr>
        <p:spPr bwMode="auto">
          <a:xfrm>
            <a:off x="163305" y="4937475"/>
            <a:ext cx="995322" cy="2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SUDECAP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4" y="59342"/>
            <a:ext cx="649152" cy="64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Google Shape;462;g7dffd7e668_0_10"/>
          <p:cNvSpPr txBox="1">
            <a:spLocks noChangeArrowheads="1"/>
          </p:cNvSpPr>
          <p:nvPr/>
        </p:nvSpPr>
        <p:spPr bwMode="auto">
          <a:xfrm>
            <a:off x="4172625" y="2997599"/>
            <a:ext cx="2171830" cy="26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buSzPts val="1100"/>
            </a:pPr>
            <a:r>
              <a:rPr lang="pt-BR" altLang="pt-BR" sz="105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(Novembro/22)</a:t>
            </a:r>
          </a:p>
          <a:p>
            <a:pPr algn="ctr">
              <a:lnSpc>
                <a:spcPct val="5000"/>
              </a:lnSpc>
              <a:spcBef>
                <a:spcPts val="225"/>
              </a:spcBef>
              <a:buSzPts val="1100"/>
            </a:pPr>
            <a:endParaRPr lang="pt-BR" altLang="pt-BR" sz="1051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buSzPts val="1200"/>
              <a:buFont typeface="Calibri" panose="020F0502020204030204" pitchFamily="34" charset="0"/>
              <a:buNone/>
            </a:pPr>
            <a:endParaRPr lang="pt-BR" altLang="pt-BR" sz="901" dirty="0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53" name="Retângulo 16"/>
          <p:cNvSpPr>
            <a:spLocks noChangeArrowheads="1"/>
          </p:cNvSpPr>
          <p:nvPr/>
        </p:nvSpPr>
        <p:spPr bwMode="auto">
          <a:xfrm>
            <a:off x="1451525" y="4814392"/>
            <a:ext cx="1019831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1" dirty="0">
                <a:latin typeface="Calibri" panose="020F0502020204030204" pitchFamily="34" charset="0"/>
              </a:rPr>
              <a:t>(Dezembro/22)</a:t>
            </a:r>
            <a:endParaRPr lang="pt-BR" altLang="pt-BR" sz="1051" dirty="0"/>
          </a:p>
        </p:txBody>
      </p:sp>
      <p:pic>
        <p:nvPicPr>
          <p:cNvPr id="615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01" y="948458"/>
            <a:ext cx="2379441" cy="20132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Image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2939678"/>
            <a:ext cx="2764255" cy="18535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3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7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8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9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0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1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2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3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4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5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6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8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9268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xmlns="" id="{85ED97F4-9D30-408C-9500-1A6DFD71C1EA}"/>
              </a:ext>
            </a:extLst>
          </p:cNvPr>
          <p:cNvCxnSpPr>
            <a:cxnSpLocks/>
          </p:cNvCxnSpPr>
          <p:nvPr/>
        </p:nvCxnSpPr>
        <p:spPr>
          <a:xfrm>
            <a:off x="3124241" y="1808467"/>
            <a:ext cx="36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C6B3A0F3-8E0F-491B-8ACF-0C7C24975FBC}"/>
              </a:ext>
            </a:extLst>
          </p:cNvPr>
          <p:cNvCxnSpPr>
            <a:cxnSpLocks/>
          </p:cNvCxnSpPr>
          <p:nvPr/>
        </p:nvCxnSpPr>
        <p:spPr>
          <a:xfrm>
            <a:off x="3124241" y="3905200"/>
            <a:ext cx="36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6" name="Google Shape;489;g7dffd7e668_0_58"/>
          <p:cNvSpPr txBox="1">
            <a:spLocks noGrp="1"/>
          </p:cNvSpPr>
          <p:nvPr>
            <p:ph type="title" idx="4294967295"/>
          </p:nvPr>
        </p:nvSpPr>
        <p:spPr>
          <a:xfrm>
            <a:off x="645470" y="182907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490" name="Google Shape;490;g7dffd7e668_0_58">
            <a:extLst>
              <a:ext uri="{FF2B5EF4-FFF2-40B4-BE49-F238E27FC236}">
                <a16:creationId xmlns:a16="http://schemas.microsoft.com/office/drawing/2014/main" xmlns="" id="{6255B11C-8B5A-4940-A13A-282E9A41117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72842" y="677256"/>
            <a:ext cx="6348608" cy="4032547"/>
          </a:xfrm>
        </p:spPr>
        <p:txBody>
          <a:bodyPr spcFirstLastPara="1">
            <a:no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</a:t>
            </a: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:</a:t>
            </a:r>
            <a:endParaRPr lang="pt-BR" sz="1600" dirty="0">
              <a:ea typeface="Calibri"/>
              <a:cs typeface="Calibri"/>
              <a:sym typeface="Calibri"/>
            </a:endParaRPr>
          </a:p>
          <a:p>
            <a:pPr>
              <a:buClr>
                <a:srgbClr val="76923C"/>
              </a:buClr>
              <a:buSzPts val="24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76923C"/>
              </a:buClr>
              <a:buSzPts val="24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311" algn="just">
              <a:spcBef>
                <a:spcPts val="360"/>
              </a:spcBef>
              <a:buClr>
                <a:schemeClr val="dk1"/>
              </a:buClr>
              <a:buSzPts val="3200"/>
              <a:defRPr/>
            </a:pPr>
            <a:endParaRPr lang="pt-BR" sz="1502" b="1" dirty="0">
              <a:solidFill>
                <a:schemeClr val="accent6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8" name="Google Shape;491;g7dffd7e668_0_58"/>
          <p:cNvSpPr txBox="1">
            <a:spLocks noChangeArrowheads="1"/>
          </p:cNvSpPr>
          <p:nvPr/>
        </p:nvSpPr>
        <p:spPr bwMode="auto">
          <a:xfrm>
            <a:off x="147809" y="4803971"/>
            <a:ext cx="995323" cy="2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SUDECAP</a:t>
            </a:r>
          </a:p>
        </p:txBody>
      </p:sp>
      <p:pic>
        <p:nvPicPr>
          <p:cNvPr id="819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99" y="77431"/>
            <a:ext cx="598470" cy="59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Retângulo 8"/>
          <p:cNvSpPr>
            <a:spLocks noChangeArrowheads="1"/>
          </p:cNvSpPr>
          <p:nvPr/>
        </p:nvSpPr>
        <p:spPr bwMode="auto">
          <a:xfrm>
            <a:off x="532826" y="1279219"/>
            <a:ext cx="259141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Execução das obras de implantação da Bacia de Detenção no Córrego Ferrugem - Bacia B5. Regional Barreiro – Em andamento</a:t>
            </a:r>
            <a:r>
              <a:rPr lang="pt-BR" altLang="pt-BR" sz="1200" dirty="0">
                <a:solidFill>
                  <a:schemeClr val="tx1"/>
                </a:solidFill>
              </a:rPr>
              <a:t>.</a:t>
            </a:r>
            <a:endParaRPr lang="pt-BR" altLang="pt-BR" sz="1200" dirty="0">
              <a:solidFill>
                <a:srgbClr val="FF0000"/>
              </a:solidFill>
            </a:endParaRPr>
          </a:p>
        </p:txBody>
      </p:sp>
      <p:sp>
        <p:nvSpPr>
          <p:cNvPr id="8202" name="Retângulo 9"/>
          <p:cNvSpPr>
            <a:spLocks noChangeArrowheads="1"/>
          </p:cNvSpPr>
          <p:nvPr/>
        </p:nvSpPr>
        <p:spPr bwMode="auto">
          <a:xfrm>
            <a:off x="1227764" y="4752715"/>
            <a:ext cx="1019831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1">
                <a:latin typeface="Calibri" panose="020F0502020204030204" pitchFamily="34" charset="0"/>
              </a:rPr>
              <a:t>(Dezembro/22)</a:t>
            </a:r>
            <a:endParaRPr lang="pt-BR" altLang="pt-BR" sz="1051"/>
          </a:p>
        </p:txBody>
      </p:sp>
      <p:pic>
        <p:nvPicPr>
          <p:cNvPr id="8203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651" y="1040855"/>
            <a:ext cx="2729724" cy="189763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4" name="Retângulo 8"/>
          <p:cNvSpPr>
            <a:spLocks noChangeArrowheads="1"/>
          </p:cNvSpPr>
          <p:nvPr/>
        </p:nvSpPr>
        <p:spPr bwMode="auto">
          <a:xfrm>
            <a:off x="3409504" y="3385094"/>
            <a:ext cx="2733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Execução das obras de implantação do Canal Paralelo – Controle de Cheias do Ribeirão do Onça – ao lado da Estação São Gabriel, Regional Norte. – Em andamento.</a:t>
            </a:r>
            <a:endParaRPr lang="pt-BR" altLang="pt-BR" sz="12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205" name="Image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46" y="2802598"/>
            <a:ext cx="2852463" cy="19072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6" name="Retângulo 9"/>
          <p:cNvSpPr>
            <a:spLocks noChangeArrowheads="1"/>
          </p:cNvSpPr>
          <p:nvPr/>
        </p:nvSpPr>
        <p:spPr bwMode="auto">
          <a:xfrm>
            <a:off x="4517692" y="2938486"/>
            <a:ext cx="917239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1">
                <a:latin typeface="Calibri" panose="020F0502020204030204" pitchFamily="34" charset="0"/>
              </a:rPr>
              <a:t>(Outubro/22)</a:t>
            </a:r>
            <a:endParaRPr lang="pt-BR" altLang="pt-BR" sz="1051"/>
          </a:p>
        </p:txBody>
      </p:sp>
      <p:grpSp>
        <p:nvGrpSpPr>
          <p:cNvPr id="1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8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9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0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1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2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3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4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6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7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8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9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0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1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32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3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3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751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479;g7dffd7e668_0_37"/>
          <p:cNvSpPr txBox="1">
            <a:spLocks noGrp="1"/>
          </p:cNvSpPr>
          <p:nvPr>
            <p:ph type="title" idx="4294967295"/>
          </p:nvPr>
        </p:nvSpPr>
        <p:spPr>
          <a:xfrm>
            <a:off x="664330" y="159211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480" name="Google Shape;480;g7dffd7e668_0_37">
            <a:extLst>
              <a:ext uri="{FF2B5EF4-FFF2-40B4-BE49-F238E27FC236}">
                <a16:creationId xmlns:a16="http://schemas.microsoft.com/office/drawing/2014/main" xmlns="" id="{12647551-06B7-403F-9314-F820EAEB481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4340" y="754888"/>
            <a:ext cx="6033957" cy="1170547"/>
          </a:xfrm>
        </p:spPr>
        <p:txBody>
          <a:bodyPr spcFirstLastPara="1">
            <a:no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3º quadrimestre/2022</a:t>
            </a:r>
            <a:r>
              <a:rPr lang="pt-BR" sz="1400" b="1" dirty="0">
                <a:solidFill>
                  <a:schemeClr val="accent6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:</a:t>
            </a:r>
            <a:endParaRPr lang="pt-BR" sz="1400" dirty="0"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352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pt-BR" sz="1352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• </a:t>
            </a:r>
            <a:r>
              <a:rPr lang="pt-BR" altLang="pt-BR" sz="1200" dirty="0">
                <a:latin typeface="Arial Rounded MT Bold" panose="020F0704030504030204" pitchFamily="34" charset="0"/>
              </a:rPr>
              <a:t>Execução das </a:t>
            </a:r>
            <a:r>
              <a:rPr lang="pt-BR" sz="1200" dirty="0">
                <a:latin typeface="Arial Rounded MT Bold" panose="020F0704030504030204" pitchFamily="34" charset="0"/>
                <a:cs typeface="Calibri"/>
              </a:rPr>
              <a:t>obras de implantação dos Reservatórios Profundos de Controle de Cheias – Nado 1 e Vilarinho 2, Regional Venda Nova – Obra em andamento.</a:t>
            </a:r>
            <a:endParaRPr sz="12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sz="1352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sz="1352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sz="1352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76923C"/>
              </a:buClr>
              <a:buSzPts val="2400"/>
              <a:defRPr/>
            </a:pPr>
            <a:endParaRPr sz="1802" b="1" dirty="0">
              <a:solidFill>
                <a:srgbClr val="76923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3311" algn="just">
              <a:spcBef>
                <a:spcPts val="360"/>
              </a:spcBef>
              <a:buClr>
                <a:schemeClr val="dk1"/>
              </a:buClr>
              <a:buSzPts val="3200"/>
              <a:defRPr/>
            </a:pPr>
            <a:endParaRPr sz="120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44" name="Google Shape;483;g7dffd7e668_0_37"/>
          <p:cNvSpPr txBox="1">
            <a:spLocks noChangeArrowheads="1"/>
          </p:cNvSpPr>
          <p:nvPr/>
        </p:nvSpPr>
        <p:spPr bwMode="auto">
          <a:xfrm>
            <a:off x="137081" y="4670466"/>
            <a:ext cx="996515" cy="2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Fonte: SUDECAP</a:t>
            </a:r>
          </a:p>
        </p:txBody>
      </p:sp>
      <p:pic>
        <p:nvPicPr>
          <p:cNvPr id="10245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9" y="65760"/>
            <a:ext cx="586466" cy="58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tângulo 14"/>
          <p:cNvSpPr>
            <a:spLocks noChangeArrowheads="1"/>
          </p:cNvSpPr>
          <p:nvPr/>
        </p:nvSpPr>
        <p:spPr bwMode="auto">
          <a:xfrm>
            <a:off x="1445901" y="4179361"/>
            <a:ext cx="990977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1">
                <a:latin typeface="Calibri" panose="020F0502020204030204" pitchFamily="34" charset="0"/>
              </a:rPr>
              <a:t>(Setembro/22)</a:t>
            </a:r>
            <a:endParaRPr lang="pt-BR" altLang="pt-BR" sz="1051"/>
          </a:p>
        </p:txBody>
      </p:sp>
      <p:pic>
        <p:nvPicPr>
          <p:cNvPr id="10248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6" y="1964416"/>
            <a:ext cx="2845889" cy="221494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9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969" y="1964416"/>
            <a:ext cx="2717985" cy="22137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Retângulo 14"/>
          <p:cNvSpPr>
            <a:spLocks noChangeArrowheads="1"/>
          </p:cNvSpPr>
          <p:nvPr/>
        </p:nvSpPr>
        <p:spPr bwMode="auto">
          <a:xfrm>
            <a:off x="4423569" y="4141217"/>
            <a:ext cx="1034257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051">
                <a:latin typeface="Calibri" panose="020F0502020204030204" pitchFamily="34" charset="0"/>
              </a:rPr>
              <a:t>(Novembro/22)</a:t>
            </a:r>
            <a:endParaRPr lang="pt-BR" altLang="pt-BR" sz="1051"/>
          </a:p>
        </p:txBody>
      </p:sp>
      <p:grpSp>
        <p:nvGrpSpPr>
          <p:cNvPr id="11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2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3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4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7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8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9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0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1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23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4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5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7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8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751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2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3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4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Google Shape;259;g6eb92e3fe3_0_7"/>
          <p:cNvSpPr txBox="1">
            <a:spLocks noChangeArrowheads="1"/>
          </p:cNvSpPr>
          <p:nvPr/>
        </p:nvSpPr>
        <p:spPr bwMode="auto">
          <a:xfrm>
            <a:off x="214936" y="4796150"/>
            <a:ext cx="161783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800" i="1" dirty="0">
                <a:latin typeface="Arial Rounded MT Bold"/>
                <a:sym typeface="Calibri" panose="020F0502020204030204" pitchFamily="34" charset="0"/>
              </a:rPr>
              <a:t> Fonte: </a:t>
            </a:r>
            <a:r>
              <a:rPr lang="pt-BR" altLang="pt-BR" sz="800" i="1" dirty="0" err="1" smtClean="0">
                <a:latin typeface="Arial Rounded MT Bold"/>
                <a:sym typeface="Calibri" panose="020F0502020204030204" pitchFamily="34" charset="0"/>
              </a:rPr>
              <a:t>Sudecap</a:t>
            </a:r>
            <a:endParaRPr lang="pt-BR" altLang="pt-BR" sz="800" i="1" dirty="0">
              <a:latin typeface="Arial Rounded MT Bold"/>
              <a:sym typeface="Calibri" panose="020F0502020204030204" pitchFamily="34" charset="0"/>
            </a:endParaRPr>
          </a:p>
        </p:txBody>
      </p:sp>
      <p:sp>
        <p:nvSpPr>
          <p:cNvPr id="28" name="Google Shape;343;p24"/>
          <p:cNvSpPr txBox="1">
            <a:spLocks noChangeArrowheads="1"/>
          </p:cNvSpPr>
          <p:nvPr/>
        </p:nvSpPr>
        <p:spPr bwMode="auto">
          <a:xfrm>
            <a:off x="110392" y="783826"/>
            <a:ext cx="6367738" cy="39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lvl="1">
              <a:buClr>
                <a:srgbClr val="76923C"/>
              </a:buClr>
              <a:buSzPts val="2000"/>
              <a:defRPr/>
            </a:pP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Destaques do Período (Jan. a </a:t>
            </a:r>
            <a:r>
              <a:rPr lang="pt-BR" sz="1600" b="1" kern="0" dirty="0" smtClean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Dez./2022</a:t>
            </a:r>
            <a:r>
              <a:rPr lang="pt-BR" sz="1600" b="1" kern="0" dirty="0">
                <a:solidFill>
                  <a:schemeClr val="accent6">
                    <a:lumMod val="75000"/>
                  </a:schemeClr>
                </a:solidFill>
                <a:latin typeface="Arial Rounded MT Bold"/>
                <a:ea typeface="Calibri"/>
                <a:cs typeface="Calibri" panose="020F0502020204030204" pitchFamily="34" charset="0"/>
                <a:sym typeface="Calibri"/>
              </a:rPr>
              <a:t>):</a:t>
            </a:r>
            <a:endParaRPr lang="pt-BR" sz="1600" dirty="0">
              <a:solidFill>
                <a:schemeClr val="accent6">
                  <a:lumMod val="75000"/>
                </a:schemeClr>
              </a:solidFill>
              <a:latin typeface="Arial Rounded MT Bold"/>
              <a:ea typeface="Calibri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E36C09"/>
              </a:buClr>
              <a:buSzPts val="1800"/>
            </a:pPr>
            <a:endParaRPr lang="pt-BR" altLang="pt-BR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0" name="Retângulo 1"/>
          <p:cNvSpPr>
            <a:spLocks noChangeArrowheads="1"/>
          </p:cNvSpPr>
          <p:nvPr/>
        </p:nvSpPr>
        <p:spPr bwMode="auto">
          <a:xfrm>
            <a:off x="150505" y="1289237"/>
            <a:ext cx="6160384" cy="171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buSzPts val="1100"/>
            </a:pPr>
            <a:r>
              <a:rPr lang="pt-BR" altLang="pt-BR" b="1" dirty="0" smtClean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Trabalhos </a:t>
            </a:r>
            <a:r>
              <a:rPr lang="pt-BR" altLang="pt-BR" b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de podas, supressões e destocas de árvores realizadas no período (Jan. a </a:t>
            </a:r>
            <a:r>
              <a:rPr lang="pt-BR" altLang="pt-BR" b="1" dirty="0" smtClean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Dez.) </a:t>
            </a:r>
            <a:r>
              <a:rPr lang="pt-BR" altLang="pt-BR" b="1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nas 9 regionais: </a:t>
            </a:r>
            <a:endParaRPr lang="pt-BR" altLang="pt-BR" b="1" dirty="0" smtClean="0">
              <a:solidFill>
                <a:schemeClr val="tx1"/>
              </a:solidFill>
              <a:latin typeface="Arial Rounded MT Bold"/>
              <a:sym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buSzPts val="1100"/>
            </a:pPr>
            <a:endParaRPr lang="pt-BR" altLang="pt-BR" b="1" dirty="0">
              <a:solidFill>
                <a:schemeClr val="tx1"/>
              </a:solidFill>
              <a:latin typeface="Arial Rounded MT Bold"/>
              <a:sym typeface="Calibri" panose="020F0502020204030204" pitchFamily="34" charset="0"/>
            </a:endParaRPr>
          </a:p>
          <a:p>
            <a:pPr marL="793750" lvl="1" algn="just">
              <a:spcBef>
                <a:spcPts val="563"/>
              </a:spcBef>
              <a:buSzPts val="2800"/>
              <a:buFont typeface="Arial" panose="020B0604020202020204" pitchFamily="34" charset="0"/>
              <a:buChar char="•"/>
            </a:pPr>
            <a:r>
              <a:rPr lang="pt-BR" altLang="pt-BR" dirty="0" smtClean="0">
                <a:solidFill>
                  <a:schemeClr val="tx1"/>
                </a:solidFill>
                <a:latin typeface="Arial Rounded MT Bold"/>
              </a:rPr>
              <a:t>25.315</a:t>
            </a:r>
            <a:r>
              <a:rPr lang="pt-BR" altLang="pt-BR" dirty="0" smtClean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 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podas; </a:t>
            </a:r>
            <a:endParaRPr lang="pt-BR" altLang="pt-BR" dirty="0" smtClean="0">
              <a:solidFill>
                <a:schemeClr val="tx1"/>
              </a:solidFill>
              <a:latin typeface="Arial Rounded MT Bold"/>
              <a:sym typeface="Calibri" panose="020F0502020204030204" pitchFamily="34" charset="0"/>
            </a:endParaRPr>
          </a:p>
          <a:p>
            <a:pPr marL="793750" lvl="1" algn="just">
              <a:spcBef>
                <a:spcPts val="563"/>
              </a:spcBef>
              <a:buSzPts val="2800"/>
              <a:buFont typeface="Arial" panose="020B0604020202020204" pitchFamily="34" charset="0"/>
              <a:buChar char="•"/>
            </a:pPr>
            <a:r>
              <a:rPr lang="pt-BR" altLang="pt-BR" dirty="0" smtClean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5.903 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supressões; </a:t>
            </a:r>
            <a:endParaRPr lang="pt-BR" altLang="pt-BR" dirty="0" smtClean="0">
              <a:solidFill>
                <a:schemeClr val="tx1"/>
              </a:solidFill>
              <a:latin typeface="Arial Rounded MT Bold"/>
              <a:sym typeface="Calibri" panose="020F0502020204030204" pitchFamily="34" charset="0"/>
            </a:endParaRPr>
          </a:p>
          <a:p>
            <a:pPr marL="793750" lvl="1" algn="just">
              <a:spcBef>
                <a:spcPts val="563"/>
              </a:spcBef>
              <a:buSzPts val="2800"/>
              <a:buFont typeface="Arial" panose="020B0604020202020204" pitchFamily="34" charset="0"/>
              <a:buChar char="•"/>
            </a:pPr>
            <a:r>
              <a:rPr lang="pt-BR" altLang="pt-BR" dirty="0" smtClean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2.477 </a:t>
            </a:r>
            <a:r>
              <a:rPr lang="pt-BR" altLang="pt-BR" dirty="0">
                <a:solidFill>
                  <a:schemeClr val="tx1"/>
                </a:solidFill>
                <a:latin typeface="Arial Rounded MT Bold"/>
                <a:sym typeface="Calibri" panose="020F0502020204030204" pitchFamily="34" charset="0"/>
              </a:rPr>
              <a:t>destocas. </a:t>
            </a:r>
          </a:p>
        </p:txBody>
      </p:sp>
      <p:sp>
        <p:nvSpPr>
          <p:cNvPr id="43" name="Google Shape;435;p30"/>
          <p:cNvSpPr txBox="1">
            <a:spLocks noGrp="1"/>
          </p:cNvSpPr>
          <p:nvPr>
            <p:ph type="title" idx="4294967295"/>
          </p:nvPr>
        </p:nvSpPr>
        <p:spPr>
          <a:xfrm>
            <a:off x="150504" y="211576"/>
            <a:ext cx="6865979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44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2" y="85602"/>
            <a:ext cx="701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7" name="CaixaDeTexto 5"/>
          <p:cNvSpPr txBox="1">
            <a:spLocks noChangeArrowheads="1"/>
          </p:cNvSpPr>
          <p:nvPr/>
        </p:nvSpPr>
        <p:spPr bwMode="auto">
          <a:xfrm>
            <a:off x="5116671" y="4899105"/>
            <a:ext cx="5020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74/84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4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7906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499" name="Google Shape;499;p34"/>
          <p:cNvSpPr txBox="1">
            <a:spLocks noGrp="1"/>
          </p:cNvSpPr>
          <p:nvPr>
            <p:ph type="body" idx="4294967295"/>
          </p:nvPr>
        </p:nvSpPr>
        <p:spPr>
          <a:xfrm>
            <a:off x="208601" y="581454"/>
            <a:ext cx="6079284" cy="4333285"/>
          </a:xfrm>
          <a:ln>
            <a:miter lim="800000"/>
            <a:headEnd/>
            <a:tailEnd/>
          </a:ln>
        </p:spPr>
        <p:txBody>
          <a:bodyPr spcFirstLastPara="1">
            <a:noAutofit/>
          </a:bodyPr>
          <a:lstStyle/>
          <a:p>
            <a:pPr>
              <a:buClr>
                <a:srgbClr val="E36C09"/>
              </a:buClr>
              <a:buSzPts val="2400"/>
              <a:defRPr/>
            </a:pPr>
            <a:r>
              <a:rPr lang="pt-BR" sz="1400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Calibri"/>
              </a:rPr>
              <a:t>Principais Metas Físicas e destaques / </a:t>
            </a:r>
            <a:r>
              <a:rPr lang="pt-BR" sz="1400" b="1" u="sng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Calibri"/>
              </a:rPr>
              <a:t>Meio Ambiente</a:t>
            </a:r>
            <a:r>
              <a:rPr lang="pt-BR" sz="1400" b="1" dirty="0">
                <a:solidFill>
                  <a:srgbClr val="00B050"/>
                </a:solidFill>
                <a:latin typeface="Arial Rounded MT Bold" panose="020F0704030504030204" pitchFamily="34" charset="0"/>
                <a:ea typeface="Calibri"/>
                <a:cs typeface="Calibri" panose="020F0502020204030204" pitchFamily="34" charset="0"/>
                <a:sym typeface="Calibri"/>
              </a:rPr>
              <a:t>  (Jan. a Dez./2022): </a:t>
            </a:r>
          </a:p>
          <a:p>
            <a:pPr>
              <a:buClr>
                <a:srgbClr val="E36C09"/>
              </a:buClr>
              <a:buSzPts val="2400"/>
              <a:defRPr/>
            </a:pPr>
            <a:endParaRPr sz="601" b="1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Plantio de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17.426 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novas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árvores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 e implementação de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5 miniflorestas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2.132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 pessoas capacitadas nas palestras de educação ambiental promovidas pela Gerência de Educação Ambiental, por meio do Ambiente em Foco Virtual;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Formação de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46 agentes 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ambientais e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10 monitores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, por meio do programa BH Itinerante, curso de extensão em educação ambiental;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7.980 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atendimentos realizados no Complexo Público Veterinário de Belo Horizonte, localizado no bairro Madre Gertrudes e destinado a cães e gatos tutelados por população de baixa renda;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88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 equídeos resgatados em via pública, tratados e abrigados temporariamente;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5.160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 kits de joaninhas distribuídos à população;</a:t>
            </a:r>
          </a:p>
          <a:p>
            <a:pPr algn="just">
              <a:spcBef>
                <a:spcPts val="330"/>
              </a:spcBef>
              <a:buSzPts val="2400"/>
              <a:defRPr/>
            </a:pPr>
            <a:endParaRPr lang="pt-BR" sz="60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</a:rPr>
              <a:t>Conclusão da primeira rodada de vacinação de equídeos e emplacamento de veículos de tração, totalizando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310 animais 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</a:rPr>
              <a:t>e emplacados mais de 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</a:rPr>
              <a:t>100 veículos</a:t>
            </a: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;</a:t>
            </a: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endParaRPr lang="pt-BR" sz="601" b="1" dirty="0">
              <a:latin typeface="Arial Rounded MT Bold" panose="020F0704030504030204" pitchFamily="34" charset="0"/>
              <a:cs typeface="Arial" panose="020B060402020202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r>
              <a:rPr lang="pt-BR" sz="1126" b="1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80,5% das licenças ambientais </a:t>
            </a:r>
            <a:r>
              <a:rPr lang="pt-BR" sz="1126" dirty="0">
                <a:latin typeface="Arial Rounded MT Bold" panose="020F0704030504030204" pitchFamily="34" charset="0"/>
                <a:cs typeface="Arial" panose="020B0604020202020204" pitchFamily="34" charset="0"/>
                <a:sym typeface="Arial" charset="0"/>
              </a:rPr>
              <a:t>emitidas após a 1ª (52,43%) ou 2ª (28,16%) análise, conforme procedimento trazido pelo Decreto Municipal nº 17.266/2020.</a:t>
            </a: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endParaRPr lang="pt-BR" sz="1126" dirty="0">
              <a:latin typeface="Arial Rounded MT Bold" panose="020F0704030504030204" pitchFamily="34" charset="0"/>
              <a:sym typeface="Arial" charset="0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endParaRPr lang="pt-BR" sz="1126" dirty="0"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-286093" algn="just">
              <a:spcBef>
                <a:spcPts val="330"/>
              </a:spcBef>
              <a:buSzPts val="2400"/>
              <a:buFont typeface="Arial" panose="020B0604020202020204" pitchFamily="34" charset="0"/>
              <a:buChar char="•"/>
              <a:defRPr/>
            </a:pPr>
            <a:endParaRPr lang="pt-BR" sz="1126" dirty="0">
              <a:highlight>
                <a:schemeClr val="lt1"/>
              </a:highlight>
              <a:latin typeface="Arial Rounded MT Bold" panose="020F0704030504030204" pitchFamily="34" charset="0"/>
              <a:cs typeface="Calibri" panose="020F0502020204030204" pitchFamily="34" charset="0"/>
              <a:sym typeface="Arial" charset="0"/>
            </a:endParaRPr>
          </a:p>
          <a:p>
            <a:pPr marL="343311" indent="-286093" algn="just">
              <a:spcBef>
                <a:spcPts val="330"/>
              </a:spcBef>
              <a:buClr>
                <a:schemeClr val="dk1"/>
              </a:buClr>
              <a:buSzPts val="2400"/>
              <a:buFont typeface="Arial"/>
              <a:buChar char="•"/>
              <a:defRPr/>
            </a:pPr>
            <a:endParaRPr lang="pt-BR" sz="1126" dirty="0">
              <a:latin typeface="Arial Rounded MT Bold" panose="020F0704030504030204" pitchFamily="34" charset="0"/>
              <a:sym typeface="Arial" charset="0"/>
            </a:endParaRPr>
          </a:p>
          <a:p>
            <a:pPr marL="343311" indent="-286093" algn="just">
              <a:spcBef>
                <a:spcPts val="330"/>
              </a:spcBef>
              <a:buClr>
                <a:schemeClr val="dk1"/>
              </a:buClr>
              <a:buSzPts val="2400"/>
              <a:buFont typeface="Arial"/>
              <a:buChar char="•"/>
              <a:defRPr/>
            </a:pPr>
            <a:endParaRPr lang="pt-BR" sz="1201" dirty="0"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3311" indent="-286093" algn="just">
              <a:spcBef>
                <a:spcPts val="330"/>
              </a:spcBef>
              <a:buSzPts val="2400"/>
              <a:buFont typeface="Arial"/>
              <a:buChar char="•"/>
              <a:defRPr/>
            </a:pPr>
            <a:endParaRPr lang="pt-BR" sz="1201" dirty="0">
              <a:highlight>
                <a:schemeClr val="lt1"/>
              </a:highlight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3311" indent="-286093" algn="just">
              <a:spcBef>
                <a:spcPts val="330"/>
              </a:spcBef>
              <a:buSzPts val="2400"/>
              <a:buFont typeface="Arial"/>
              <a:buChar char="•"/>
              <a:defRPr/>
            </a:pPr>
            <a:endParaRPr sz="1201" dirty="0">
              <a:highlight>
                <a:srgbClr val="FFFFFF"/>
              </a:highlight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indent="-162119" algn="just">
              <a:spcBef>
                <a:spcPts val="300"/>
              </a:spcBef>
              <a:buClr>
                <a:schemeClr val="dk1"/>
              </a:buClr>
              <a:buSzPts val="2000"/>
              <a:defRPr/>
            </a:pPr>
            <a:endParaRPr sz="1352" dirty="0">
              <a:latin typeface="Arial Rounded MT Bold" panose="020F07040305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3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7584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536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7906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352408" y="703652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3º quadrimestre/2022: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CaixaDeTexto 7"/>
          <p:cNvSpPr txBox="1">
            <a:spLocks noChangeArrowheads="1"/>
          </p:cNvSpPr>
          <p:nvPr/>
        </p:nvSpPr>
        <p:spPr bwMode="auto">
          <a:xfrm>
            <a:off x="352408" y="1213549"/>
            <a:ext cx="56071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b="1" dirty="0">
                <a:latin typeface="Arial Rounded MT Bold" panose="020F0704030504030204" pitchFamily="34" charset="0"/>
              </a:rPr>
              <a:t>Minifloresta </a:t>
            </a:r>
            <a:r>
              <a:rPr lang="pt-BR" altLang="pt-BR" b="1" dirty="0">
                <a:solidFill>
                  <a:srgbClr val="202124"/>
                </a:solidFill>
                <a:latin typeface="Arial Rounded MT Bold" panose="020F0704030504030204" pitchFamily="34" charset="0"/>
              </a:rPr>
              <a:t>na Rua 50, Bairro Novo Aarão Reis:</a:t>
            </a:r>
          </a:p>
          <a:p>
            <a:pPr algn="ctr">
              <a:buClrTx/>
              <a:buFontTx/>
              <a:buNone/>
            </a:pPr>
            <a:endParaRPr lang="pt-BR" altLang="pt-BR" dirty="0">
              <a:solidFill>
                <a:srgbClr val="202124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3" y="1858248"/>
            <a:ext cx="2749534" cy="2298391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375569" y="4250253"/>
            <a:ext cx="5453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latin typeface="Arial" panose="020B0604020202020204" pitchFamily="34" charset="0"/>
                <a:cs typeface="Arial" panose="020B0604020202020204" pitchFamily="34" charset="0"/>
              </a:rPr>
              <a:t>Antes</a:t>
            </a:r>
          </a:p>
        </p:txBody>
      </p:sp>
      <p:pic>
        <p:nvPicPr>
          <p:cNvPr id="27" name="Imagem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568" y="1825770"/>
            <a:ext cx="3083445" cy="2338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CaixaDeTexto 11"/>
          <p:cNvSpPr txBox="1">
            <a:spLocks noChangeArrowheads="1"/>
          </p:cNvSpPr>
          <p:nvPr/>
        </p:nvSpPr>
        <p:spPr bwMode="auto">
          <a:xfrm>
            <a:off x="3231026" y="4209416"/>
            <a:ext cx="30761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100" dirty="0"/>
              <a:t>Depois: Plantio de 766 mudas + </a:t>
            </a:r>
            <a:r>
              <a:rPr lang="pt-BR" altLang="pt-BR" sz="1100" dirty="0" err="1"/>
              <a:t>cercamento</a:t>
            </a:r>
            <a:r>
              <a:rPr lang="pt-BR" altLang="pt-BR" sz="1100" dirty="0"/>
              <a:t> da área</a:t>
            </a:r>
          </a:p>
        </p:txBody>
      </p:sp>
      <p:sp>
        <p:nvSpPr>
          <p:cNvPr id="2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76/84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528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7906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352408" y="703652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3º quadrimestre/2022: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9" name="CaixaDeTexto 7"/>
          <p:cNvSpPr txBox="1">
            <a:spLocks noChangeArrowheads="1"/>
          </p:cNvSpPr>
          <p:nvPr/>
        </p:nvSpPr>
        <p:spPr bwMode="auto">
          <a:xfrm>
            <a:off x="596002" y="1150917"/>
            <a:ext cx="56071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b="1" dirty="0">
                <a:latin typeface="Arial Rounded MT Bold" panose="020F0704030504030204" pitchFamily="34" charset="0"/>
              </a:rPr>
              <a:t>Minifloresta </a:t>
            </a:r>
            <a:r>
              <a:rPr lang="pt-BR" altLang="pt-BR" b="1" dirty="0">
                <a:solidFill>
                  <a:srgbClr val="202124"/>
                </a:solidFill>
                <a:latin typeface="Arial Rounded MT Bold" panose="020F0704030504030204" pitchFamily="34" charset="0"/>
              </a:rPr>
              <a:t>no Espaço Vitrine do Bairro Ribeiro de Abreu:</a:t>
            </a:r>
            <a:endParaRPr lang="pt-BR" altLang="pt-BR" b="1" dirty="0">
              <a:latin typeface="Arial Rounded MT Bold" panose="020F0704030504030204" pitchFamily="34" charset="0"/>
            </a:endParaRPr>
          </a:p>
        </p:txBody>
      </p:sp>
      <p:pic>
        <p:nvPicPr>
          <p:cNvPr id="30" name="Imagem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42" y="1586165"/>
            <a:ext cx="5321102" cy="285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ixaDeTexto 9"/>
          <p:cNvSpPr txBox="1">
            <a:spLocks noChangeArrowheads="1"/>
          </p:cNvSpPr>
          <p:nvPr/>
        </p:nvSpPr>
        <p:spPr bwMode="auto">
          <a:xfrm>
            <a:off x="693837" y="4473095"/>
            <a:ext cx="2746375" cy="277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201" b="1" dirty="0"/>
              <a:t>Plantio de 574 mudas</a:t>
            </a:r>
          </a:p>
        </p:txBody>
      </p: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77/84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1969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7906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352408" y="703652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3º quadrimestre/2022: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CaixaDeTexto 7"/>
          <p:cNvSpPr txBox="1">
            <a:spLocks noChangeArrowheads="1"/>
          </p:cNvSpPr>
          <p:nvPr/>
        </p:nvSpPr>
        <p:spPr bwMode="auto">
          <a:xfrm>
            <a:off x="352407" y="1108415"/>
            <a:ext cx="6011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pt-BR" altLang="pt-BR" b="1" dirty="0">
                <a:latin typeface="Arial Rounded MT Bold" panose="020F0704030504030204" pitchFamily="34" charset="0"/>
              </a:rPr>
              <a:t>Minifloresta no </a:t>
            </a:r>
            <a:r>
              <a:rPr lang="pt-BR" altLang="pt-BR" b="1" dirty="0">
                <a:solidFill>
                  <a:srgbClr val="202124"/>
                </a:solidFill>
                <a:latin typeface="Arial Rounded MT Bold" panose="020F0704030504030204" pitchFamily="34" charset="0"/>
              </a:rPr>
              <a:t>Parque Carlos de Faria Tavares (Parque Vila Pinho):</a:t>
            </a:r>
            <a:endParaRPr lang="pt-BR" altLang="pt-BR" b="1" dirty="0">
              <a:latin typeface="Arial Rounded MT Bold" panose="020F0704030504030204" pitchFamily="34" charset="0"/>
            </a:endParaRPr>
          </a:p>
        </p:txBody>
      </p:sp>
      <p:pic>
        <p:nvPicPr>
          <p:cNvPr id="27" name="Imagem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274" y="1736769"/>
            <a:ext cx="2146542" cy="281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m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40" y="1683689"/>
            <a:ext cx="2385729" cy="283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CaixaDeTexto 23"/>
          <p:cNvSpPr txBox="1">
            <a:spLocks noChangeArrowheads="1"/>
          </p:cNvSpPr>
          <p:nvPr/>
        </p:nvSpPr>
        <p:spPr bwMode="auto">
          <a:xfrm>
            <a:off x="728314" y="4570882"/>
            <a:ext cx="2574727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51" b="1" dirty="0"/>
              <a:t>Plantio de 129 mudas</a:t>
            </a:r>
          </a:p>
        </p:txBody>
      </p:sp>
      <p:sp>
        <p:nvSpPr>
          <p:cNvPr id="29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71208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7906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352408" y="703652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3º quadrimestre/2022: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9" name="Imagem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0" y="1171171"/>
            <a:ext cx="5194399" cy="323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CaixaDeTexto 2"/>
          <p:cNvSpPr txBox="1">
            <a:spLocks noChangeArrowheads="1"/>
          </p:cNvSpPr>
          <p:nvPr/>
        </p:nvSpPr>
        <p:spPr bwMode="auto">
          <a:xfrm>
            <a:off x="534018" y="4453570"/>
            <a:ext cx="4092557" cy="254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51" b="1" dirty="0">
                <a:latin typeface="Arial Rounded MT Bold" panose="020F0704030504030204" pitchFamily="34" charset="0"/>
              </a:rPr>
              <a:t>Mapa de plantios 2022 – Dados GESIA/SMMA</a:t>
            </a:r>
          </a:p>
        </p:txBody>
      </p:sp>
      <p:sp>
        <p:nvSpPr>
          <p:cNvPr id="25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79/84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01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3" name="Retângulo 2"/>
          <p:cNvSpPr/>
          <p:nvPr/>
        </p:nvSpPr>
        <p:spPr>
          <a:xfrm>
            <a:off x="1" y="136525"/>
            <a:ext cx="6239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rgbClr val="034EA2"/>
                </a:solidFill>
                <a:latin typeface="Arial Rounded MT Bold"/>
                <a:ea typeface="Calibri"/>
                <a:cs typeface="Calibri"/>
                <a:sym typeface="Calibri"/>
              </a:rPr>
              <a:t>Comparativo entre Receita Realizada até o 3º Quadrimestre/2022 e até o 3º Quadrimestre/2021, por Categoria Econômica</a:t>
            </a:r>
            <a:r>
              <a:rPr lang="pt-BR" sz="1600" dirty="0">
                <a:solidFill>
                  <a:schemeClr val="dk1"/>
                </a:solidFill>
                <a:latin typeface="Arial Rounded MT Bold"/>
                <a:ea typeface="Calibri"/>
                <a:cs typeface="Calibri"/>
                <a:sym typeface="Calibri"/>
              </a:rPr>
              <a:t/>
            </a:r>
            <a:br>
              <a:rPr lang="pt-BR" sz="1600" dirty="0">
                <a:solidFill>
                  <a:schemeClr val="dk1"/>
                </a:solidFill>
                <a:latin typeface="Arial Rounded MT Bold"/>
                <a:ea typeface="Calibri"/>
                <a:cs typeface="Calibri"/>
                <a:sym typeface="Calibri"/>
              </a:rPr>
            </a:br>
            <a:endParaRPr lang="pt-BR" sz="1600" dirty="0">
              <a:solidFill>
                <a:srgbClr val="034EA2"/>
              </a:solidFill>
              <a:latin typeface="Arial Rounded MT Bold"/>
            </a:endParaRPr>
          </a:p>
        </p:txBody>
      </p:sp>
      <p:sp>
        <p:nvSpPr>
          <p:cNvPr id="28" name="CaixaDeTexto 6"/>
          <p:cNvSpPr txBox="1">
            <a:spLocks noChangeArrowheads="1"/>
          </p:cNvSpPr>
          <p:nvPr/>
        </p:nvSpPr>
        <p:spPr bwMode="auto">
          <a:xfrm>
            <a:off x="99799" y="4632325"/>
            <a:ext cx="464116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800" i="1" dirty="0">
                <a:latin typeface="Arial Rounded MT Bold"/>
              </a:rPr>
              <a:t>Fonte: SOF – Sistema Orçamentário e Financeiro da PBH</a:t>
            </a:r>
          </a:p>
        </p:txBody>
      </p:sp>
      <p:grpSp>
        <p:nvGrpSpPr>
          <p:cNvPr id="26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520017" y="4632325"/>
            <a:ext cx="673297" cy="273758"/>
            <a:chOff x="5309423" y="2656931"/>
            <a:chExt cx="1700977" cy="691606"/>
          </a:xfrm>
        </p:grpSpPr>
        <p:pic>
          <p:nvPicPr>
            <p:cNvPr id="27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0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sp>
        <p:nvSpPr>
          <p:cNvPr id="29" name="CaixaDeTexto 28"/>
          <p:cNvSpPr txBox="1"/>
          <p:nvPr/>
        </p:nvSpPr>
        <p:spPr>
          <a:xfrm>
            <a:off x="5481098" y="732470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 pitchFamily="34" charset="0"/>
            </a:pPr>
            <a:r>
              <a:rPr lang="pt-BR" sz="800" i="1" dirty="0">
                <a:solidFill>
                  <a:srgbClr val="000000"/>
                </a:solidFill>
                <a:latin typeface="Arial Rounded MT Bold"/>
                <a:cs typeface="Arial" panose="020B0604020202020204" pitchFamily="34" charset="0"/>
                <a:sym typeface="Arial" panose="020B0604020202020204" pitchFamily="34" charset="0"/>
              </a:rPr>
              <a:t>Em R$ 1,00</a:t>
            </a:r>
          </a:p>
        </p:txBody>
      </p:sp>
      <p:pic>
        <p:nvPicPr>
          <p:cNvPr id="33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24243" y="4750957"/>
            <a:ext cx="605176" cy="261855"/>
          </a:xfrm>
          <a:prstGeom prst="rect">
            <a:avLst/>
          </a:prstGeom>
        </p:spPr>
      </p:pic>
      <p:sp>
        <p:nvSpPr>
          <p:cNvPr id="34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8/84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6709864"/>
              </p:ext>
            </p:extLst>
          </p:nvPr>
        </p:nvGraphicFramePr>
        <p:xfrm>
          <a:off x="502692" y="1033669"/>
          <a:ext cx="5621551" cy="3347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4" name="Planilha" r:id="rId10" imgW="7067626" imgH="4210220" progId="Excel.Sheet.12">
                  <p:embed/>
                </p:oleObj>
              </mc:Choice>
              <mc:Fallback>
                <p:oleObj name="Planilha" r:id="rId10" imgW="7067626" imgH="42102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2692" y="1033669"/>
                        <a:ext cx="5621551" cy="33479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02422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845077"/>
            <a:ext cx="773610" cy="2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 dirty="0">
                <a:latin typeface="Calibri" panose="020F0502020204030204" pitchFamily="34" charset="0"/>
                <a:sym typeface="Calibri" panose="020F0502020204030204" pitchFamily="34" charset="0"/>
              </a:rPr>
              <a:t>Fonte: SMMA</a:t>
            </a: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272043" y="543857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período/2022: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5" name="Espaço Reservado para Texto 3"/>
          <p:cNvSpPr txBox="1">
            <a:spLocks/>
          </p:cNvSpPr>
          <p:nvPr/>
        </p:nvSpPr>
        <p:spPr>
          <a:xfrm>
            <a:off x="183539" y="1029351"/>
            <a:ext cx="6026836" cy="3622963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343311">
              <a:defRPr>
                <a:latin typeface="+mn-lt"/>
                <a:ea typeface="+mn-ea"/>
                <a:cs typeface="+mn-cs"/>
              </a:defRPr>
            </a:lvl2pPr>
            <a:lvl3pPr marL="686623">
              <a:defRPr>
                <a:latin typeface="+mn-lt"/>
                <a:ea typeface="+mn-ea"/>
                <a:cs typeface="+mn-cs"/>
              </a:defRPr>
            </a:lvl3pPr>
            <a:lvl4pPr marL="1029934">
              <a:defRPr>
                <a:latin typeface="+mn-lt"/>
                <a:ea typeface="+mn-ea"/>
                <a:cs typeface="+mn-cs"/>
              </a:defRPr>
            </a:lvl4pPr>
            <a:lvl5pPr marL="1373246">
              <a:defRPr>
                <a:latin typeface="+mn-lt"/>
                <a:ea typeface="+mn-ea"/>
                <a:cs typeface="+mn-cs"/>
              </a:defRPr>
            </a:lvl5pPr>
            <a:lvl6pPr marL="1716557">
              <a:defRPr>
                <a:latin typeface="+mn-lt"/>
                <a:ea typeface="+mn-ea"/>
                <a:cs typeface="+mn-cs"/>
              </a:defRPr>
            </a:lvl6pPr>
            <a:lvl7pPr marL="2059869">
              <a:defRPr>
                <a:latin typeface="+mn-lt"/>
                <a:ea typeface="+mn-ea"/>
                <a:cs typeface="+mn-cs"/>
              </a:defRPr>
            </a:lvl7pPr>
            <a:lvl8pPr marL="2403180">
              <a:defRPr>
                <a:latin typeface="+mn-lt"/>
                <a:ea typeface="+mn-ea"/>
                <a:cs typeface="+mn-cs"/>
              </a:defRPr>
            </a:lvl8pPr>
            <a:lvl9pPr marL="2746492">
              <a:defRPr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Apoio às </a:t>
            </a:r>
            <a:r>
              <a:rPr lang="pt-BR" sz="1100" b="1" kern="0" dirty="0" err="1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Agroflorestas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Urbanas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, por meio da aquisição de sementes, ferramentas e sistema de irrigação;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Elaboração do 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6º Inventário de Emissão de Gases de Efeito Estufa 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– 2009-2021, com o objetivo de estabelecer o perfil de emissões da cidade em uma projeção temporal;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Elaboração e publicação do 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Plano Municipal de Ação Climática de Belo Horizonte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, com consultoria do ICLEI, com o objetivo de definir metas e planejar ações para o seu cumprimento e monitoramento;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Publicação do Decreto Municipal nº 17.972/2022, que regulamenta a Lei de Crédito Verde no município e possibilita a 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retomada do programa de certificação “Selo BH Sustentável” 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(serviço disponível no Portal desde </a:t>
            </a:r>
            <a:r>
              <a:rPr lang="pt-BR" sz="1100" kern="0" dirty="0" err="1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nov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/2022;</a:t>
            </a:r>
            <a:endParaRPr lang="pt-BR" sz="1100" kern="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Apoio aos parques municipais 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administrados pela FPMZB, por meio da viabilização de recursos para manutenções preventivas, obras pontuais e aquisição de insumos;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 Padronização das condicionantes 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de controle e mitigação de fontes poluidoras do Licenciamento Ambiental, divididas nos eixos: ruído, água, resíduos e atmosférico;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Criação e consolidação de 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indicador para controle da presença de felinos em parques 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municipais, a fim de evitar o surgimento de colônias de gatos, a exemplo do Parque Municipal Américo </a:t>
            </a:r>
            <a:r>
              <a:rPr lang="pt-BR" sz="1100" kern="0" dirty="0" err="1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Renné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Giannetti;</a:t>
            </a:r>
          </a:p>
          <a:p>
            <a:pPr algn="just" defTabSz="914400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buChar char="•"/>
              <a:defRPr/>
            </a:pP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 Celebração de </a:t>
            </a:r>
            <a:r>
              <a:rPr lang="pt-BR" sz="1100" b="1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Termo de Colaboração com a UFMG para análise de indicadores e criação de diagnóstico do Cadastro de Protetores de Animais de Belo Horizonte</a:t>
            </a:r>
            <a:r>
              <a:rPr lang="pt-BR" sz="1100" kern="0" dirty="0">
                <a:solidFill>
                  <a:sysClr val="windowText" lastClr="000000"/>
                </a:solidFill>
                <a:latin typeface="Arial Rounded MT Bold" panose="020F0704030504030204" pitchFamily="34" charset="0"/>
                <a:sym typeface="Arial" charset="0"/>
              </a:rPr>
              <a:t>, a fim de implementar políticas públicas de bem estar animal.</a:t>
            </a:r>
            <a:endParaRPr lang="pt-BR" altLang="pt-BR" sz="1100" kern="0" dirty="0">
              <a:solidFill>
                <a:sysClr val="windowText" lastClr="000000"/>
              </a:solidFill>
              <a:latin typeface="Arial Rounded MT Bold" panose="020F0704030504030204" pitchFamily="34" charset="0"/>
              <a:cs typeface="Arial" charset="0"/>
              <a:sym typeface="Arial" charset="0"/>
            </a:endParaRPr>
          </a:p>
        </p:txBody>
      </p:sp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4667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8084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02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Google Shape;497;p34"/>
          <p:cNvSpPr txBox="1">
            <a:spLocks noChangeArrowheads="1"/>
          </p:cNvSpPr>
          <p:nvPr/>
        </p:nvSpPr>
        <p:spPr bwMode="auto">
          <a:xfrm>
            <a:off x="208601" y="4762226"/>
            <a:ext cx="1624168" cy="2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 dirty="0">
                <a:latin typeface="Calibri" panose="020F0502020204030204" pitchFamily="34" charset="0"/>
                <a:sym typeface="Calibri" panose="020F0502020204030204" pitchFamily="34" charset="0"/>
              </a:rPr>
              <a:t>Fonte: </a:t>
            </a:r>
            <a:r>
              <a:rPr lang="pt-BR" altLang="pt-BR" sz="901" i="1" dirty="0" err="1" smtClean="0">
                <a:latin typeface="Calibri" panose="020F0502020204030204" pitchFamily="34" charset="0"/>
                <a:sym typeface="Calibri" panose="020F0502020204030204" pitchFamily="34" charset="0"/>
              </a:rPr>
              <a:t>Bhtrans</a:t>
            </a:r>
            <a:r>
              <a:rPr lang="pt-BR" altLang="pt-BR" sz="901" i="1" dirty="0" smtClean="0">
                <a:latin typeface="Calibri" panose="020F0502020204030204" pitchFamily="34" charset="0"/>
                <a:sym typeface="Calibri" panose="020F0502020204030204" pitchFamily="34" charset="0"/>
              </a:rPr>
              <a:t> e FPMZB</a:t>
            </a:r>
            <a:endParaRPr lang="pt-BR" altLang="pt-BR" sz="901" i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147" name="Google Shape;498;p34"/>
          <p:cNvSpPr txBox="1">
            <a:spLocks noGrp="1"/>
          </p:cNvSpPr>
          <p:nvPr>
            <p:ph type="title" idx="4294967295"/>
          </p:nvPr>
        </p:nvSpPr>
        <p:spPr>
          <a:xfrm>
            <a:off x="595406" y="62546"/>
            <a:ext cx="6179344" cy="430887"/>
          </a:xfrm>
        </p:spPr>
        <p:txBody>
          <a:bodyPr/>
          <a:lstStyle/>
          <a:p>
            <a:pPr algn="ctr" eaLnBrk="1" hangingPunct="1">
              <a:buSzPts val="40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pic>
        <p:nvPicPr>
          <p:cNvPr id="6149" name="Picture 2" descr="https://static.thenounproject.com/png/683525-2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0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1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4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7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18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19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0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40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1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" name="Retângulo 1"/>
          <p:cNvSpPr/>
          <p:nvPr/>
        </p:nvSpPr>
        <p:spPr>
          <a:xfrm>
            <a:off x="272043" y="543857"/>
            <a:ext cx="54427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6923C"/>
              </a:buClr>
              <a:buSzPts val="2400"/>
              <a:defRPr/>
            </a:pPr>
            <a:r>
              <a:rPr lang="pt-BR" sz="1600" b="1" dirty="0">
                <a:solidFill>
                  <a:schemeClr val="accent6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Arial" panose="020B0604020202020204" pitchFamily="34" charset="0"/>
                <a:sym typeface="Calibri"/>
              </a:rPr>
              <a:t>Destaques do período/2022:</a:t>
            </a:r>
            <a:endParaRPr lang="pt-BR" sz="1600" dirty="0">
              <a:latin typeface="Arial Rounded MT Bold" panose="020F070403050403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81/84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6" y="1091024"/>
            <a:ext cx="3018494" cy="17670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540" y="2979946"/>
            <a:ext cx="3214114" cy="18079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97" y="1087596"/>
            <a:ext cx="2840572" cy="1770458"/>
          </a:xfrm>
          <a:prstGeom prst="rect">
            <a:avLst/>
          </a:prstGeom>
        </p:spPr>
      </p:pic>
      <p:sp>
        <p:nvSpPr>
          <p:cNvPr id="28" name="Google Shape;497;p34"/>
          <p:cNvSpPr txBox="1">
            <a:spLocks noChangeArrowheads="1"/>
          </p:cNvSpPr>
          <p:nvPr/>
        </p:nvSpPr>
        <p:spPr bwMode="auto">
          <a:xfrm>
            <a:off x="58372" y="3433910"/>
            <a:ext cx="1624168" cy="2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>
              <a:buSzPts val="1200"/>
            </a:pPr>
            <a:r>
              <a:rPr lang="pt-BR" altLang="pt-BR" sz="1050" b="1" dirty="0" smtClean="0">
                <a:latin typeface="Calibri" panose="020F0502020204030204" pitchFamily="34" charset="0"/>
                <a:sym typeface="Calibri" panose="020F0502020204030204" pitchFamily="34" charset="0"/>
              </a:rPr>
              <a:t>Abrigo de ônibus ecológico</a:t>
            </a:r>
            <a:endParaRPr lang="pt-BR" altLang="pt-BR" sz="105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9" name="Google Shape;497;p34"/>
          <p:cNvSpPr txBox="1">
            <a:spLocks noChangeArrowheads="1"/>
          </p:cNvSpPr>
          <p:nvPr/>
        </p:nvSpPr>
        <p:spPr bwMode="auto">
          <a:xfrm>
            <a:off x="2203004" y="819978"/>
            <a:ext cx="2539895" cy="2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1050" b="1" dirty="0" smtClean="0">
                <a:latin typeface="Calibri" panose="020F0502020204030204" pitchFamily="34" charset="0"/>
                <a:sym typeface="Calibri" panose="020F0502020204030204" pitchFamily="34" charset="0"/>
              </a:rPr>
              <a:t>Canteiros/plantios nas estações do Move</a:t>
            </a:r>
            <a:endParaRPr lang="pt-BR" altLang="pt-BR" sz="1050" b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02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512;g7df02b740c_1_1">
            <a:extLst>
              <a:ext uri="{FF2B5EF4-FFF2-40B4-BE49-F238E27FC236}">
                <a16:creationId xmlns:a16="http://schemas.microsoft.com/office/drawing/2014/main" xmlns="" id="{FCF6C1E1-7204-9FC8-740F-03EEAF8DBC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7369" y="110768"/>
            <a:ext cx="6215104" cy="430887"/>
          </a:xfrm>
        </p:spPr>
        <p:txBody>
          <a:bodyPr/>
          <a:lstStyle/>
          <a:p>
            <a:pPr algn="ctr" eaLnBrk="1" hangingPunct="1">
              <a:buSzPts val="44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4100" name="Google Shape;491;g7dffd7e668_0_58">
            <a:extLst>
              <a:ext uri="{FF2B5EF4-FFF2-40B4-BE49-F238E27FC236}">
                <a16:creationId xmlns:a16="http://schemas.microsoft.com/office/drawing/2014/main" xmlns="" id="{45D95580-C5D9-FAC0-62A8-27B252DA5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521" y="4839731"/>
            <a:ext cx="996515" cy="2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>
                <a:latin typeface="Calibri" panose="020F0502020204030204" pitchFamily="34" charset="0"/>
                <a:sym typeface="Calibri" panose="020F0502020204030204" pitchFamily="34" charset="0"/>
              </a:rPr>
              <a:t>Fonte: SOF, SLU</a:t>
            </a:r>
          </a:p>
        </p:txBody>
      </p:sp>
      <p:pic>
        <p:nvPicPr>
          <p:cNvPr id="4101" name="Picture 2" descr="https://static.thenounproject.com/png/683525-200.png">
            <a:extLst>
              <a:ext uri="{FF2B5EF4-FFF2-40B4-BE49-F238E27FC236}">
                <a16:creationId xmlns:a16="http://schemas.microsoft.com/office/drawing/2014/main" xmlns="" id="{C58B9E94-E8D3-648E-0BAA-146D800B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79" y="62183"/>
            <a:ext cx="526865" cy="52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ject 5">
            <a:extLst>
              <a:ext uri="{FF2B5EF4-FFF2-40B4-BE49-F238E27FC236}">
                <a16:creationId xmlns:a16="http://schemas.microsoft.com/office/drawing/2014/main" xmlns="" id="{0DEEA2BE-E67C-6330-D71F-DF4B3D1C82FD}"/>
              </a:ext>
            </a:extLst>
          </p:cNvPr>
          <p:cNvSpPr txBox="1"/>
          <p:nvPr/>
        </p:nvSpPr>
        <p:spPr>
          <a:xfrm>
            <a:off x="80170" y="646932"/>
            <a:ext cx="6172200" cy="4453923"/>
          </a:xfrm>
          <a:prstGeom prst="rect">
            <a:avLst/>
          </a:prstGeom>
        </p:spPr>
        <p:txBody>
          <a:bodyPr vert="horz" wrap="square" lIns="0" tIns="9536" rIns="0" bIns="0" rtlCol="0">
            <a:spAutoFit/>
          </a:bodyPr>
          <a:lstStyle/>
          <a:p>
            <a:pPr>
              <a:lnSpc>
                <a:spcPct val="115000"/>
              </a:lnSpc>
              <a:buSzPts val="1100"/>
              <a:defRPr/>
            </a:pPr>
            <a:r>
              <a:rPr lang="pt-BR" altLang="pt-BR" sz="1600" b="1" dirty="0">
                <a:solidFill>
                  <a:srgbClr val="00B050"/>
                </a:solidFill>
                <a:latin typeface="Arial Rounded MT Bold" panose="020F0704030504030204" pitchFamily="34" charset="0"/>
                <a:cs typeface="Arial" charset="0"/>
                <a:sym typeface="Calibri" pitchFamily="34" charset="0"/>
              </a:rPr>
              <a:t>Principais Metas Físicas Executadas – SLU (Jan. a Dez./2022</a:t>
            </a:r>
            <a:r>
              <a:rPr lang="pt-BR" altLang="pt-BR" sz="1600" b="1" spc="-26" dirty="0">
                <a:solidFill>
                  <a:srgbClr val="00B050"/>
                </a:solidFill>
                <a:latin typeface="Arial Rounded MT Bold" panose="020F0704030504030204" pitchFamily="34" charset="0"/>
                <a:cs typeface="Roboto Slab Bold"/>
                <a:sym typeface="Calibri" pitchFamily="34" charset="0"/>
              </a:rPr>
              <a:t>):</a:t>
            </a:r>
          </a:p>
          <a:p>
            <a:pPr>
              <a:lnSpc>
                <a:spcPct val="115000"/>
              </a:lnSpc>
              <a:buSzPts val="1100"/>
              <a:defRPr/>
            </a:pPr>
            <a:endParaRPr lang="pt-BR" altLang="pt-BR" sz="1600" b="1" spc="-26" dirty="0">
              <a:solidFill>
                <a:srgbClr val="00B050"/>
              </a:solidFill>
              <a:latin typeface="Arial Rounded MT Bold" panose="020F0704030504030204" pitchFamily="34" charset="0"/>
              <a:cs typeface="Roboto Slab Bold"/>
              <a:sym typeface="Calibri" pitchFamily="34" charset="0"/>
            </a:endParaRPr>
          </a:p>
          <a:p>
            <a:pPr marL="285750" indent="-285750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b="1" spc="38" dirty="0">
                <a:latin typeface="Arial Rounded MT Bold" panose="020F0704030504030204" pitchFamily="34" charset="0"/>
                <a:sym typeface="Calibri" pitchFamily="34" charset="0"/>
              </a:rPr>
              <a:t>Ampliação da coleta seletiva porta a porta em 8 bairros (meta de 6 bairros):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  totalizando</a:t>
            </a:r>
            <a:r>
              <a:rPr lang="pt-BR" altLang="pt-BR" sz="1200" b="1" spc="38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 </a:t>
            </a:r>
            <a:r>
              <a:rPr lang="pt-BR" altLang="pt-BR" sz="1200" b="1" spc="38" dirty="0">
                <a:latin typeface="Arial Rounded MT Bold" panose="020F0704030504030204" pitchFamily="34" charset="0"/>
                <a:sym typeface="Calibri" pitchFamily="34" charset="0"/>
              </a:rPr>
              <a:t>55 bairros atendidos e 9 novos Pontos Verdes implantados;</a:t>
            </a:r>
            <a:endParaRPr lang="pt-BR" altLang="pt-BR" sz="1200" b="1" spc="41" dirty="0">
              <a:latin typeface="Arial Rounded MT Bold" panose="020F0704030504030204" pitchFamily="34" charset="0"/>
              <a:sym typeface="Calibri" pitchFamily="34" charset="0"/>
            </a:endParaRPr>
          </a:p>
          <a:p>
            <a:pPr marL="285750" indent="-285750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Coleta 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de Resíduos Sólidos Domiciliares (cidade formal e ZEIS):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624 mil toneladas</a:t>
            </a:r>
            <a:r>
              <a:rPr lang="pt-BR" altLang="pt-BR" sz="1200" b="1" spc="41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;</a:t>
            </a:r>
          </a:p>
          <a:p>
            <a:pPr marL="285750" indent="-285750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513 mil km 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de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sarjetas varridas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 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36.634 km 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de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vias capinadas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;</a:t>
            </a:r>
          </a:p>
          <a:p>
            <a:pPr marL="285750" indent="-285750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Resíduos Sólidos </a:t>
            </a:r>
            <a:r>
              <a:rPr lang="pt-BR" altLang="pt-BR" sz="1200" b="1" spc="38" dirty="0">
                <a:latin typeface="Arial Rounded MT Bold" panose="020F0704030504030204" pitchFamily="34" charset="0"/>
                <a:sym typeface="Calibri" pitchFamily="34" charset="0"/>
              </a:rPr>
              <a:t>aterrados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: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725 mil toneladas</a:t>
            </a:r>
            <a:r>
              <a:rPr lang="pt-BR" altLang="pt-BR" sz="1200" b="1" spc="38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;</a:t>
            </a:r>
          </a:p>
          <a:p>
            <a:pPr marL="285750" indent="-285750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6.321 toneladas 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de</a:t>
            </a:r>
            <a:r>
              <a:rPr lang="pt-BR" altLang="pt-BR" sz="1200" b="1" spc="38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 </a:t>
            </a:r>
            <a:r>
              <a:rPr lang="pt-BR" altLang="pt-BR" sz="1200" b="1" spc="38" dirty="0">
                <a:latin typeface="Arial Rounded MT Bold" panose="020F0704030504030204" pitchFamily="34" charset="0"/>
                <a:sym typeface="Calibri" pitchFamily="34" charset="0"/>
              </a:rPr>
              <a:t>resíduos recicláveis 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destinados às cooperativas de  catadores, sendo</a:t>
            </a:r>
            <a:r>
              <a:rPr lang="pt-BR" altLang="pt-BR" sz="1200" b="1" spc="38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6.062 toneladas 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da coleta seletiva 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259 toneladas </a:t>
            </a:r>
            <a:r>
              <a:rPr lang="pt-BR" altLang="pt-BR" sz="1200" spc="38" dirty="0">
                <a:latin typeface="Arial Rounded MT Bold" panose="020F0704030504030204" pitchFamily="34" charset="0"/>
                <a:sym typeface="Calibri" pitchFamily="34" charset="0"/>
              </a:rPr>
              <a:t>triadas na ATT;</a:t>
            </a:r>
          </a:p>
          <a:p>
            <a:pPr marL="285750" indent="-285750" defTabSz="343311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b="1" spc="38" dirty="0">
                <a:latin typeface="Arial Rounded MT Bold" panose="020F0704030504030204" pitchFamily="34" charset="0"/>
                <a:sym typeface="Calibri" pitchFamily="34" charset="0"/>
              </a:rPr>
              <a:t>Implantação de coleta seletiva em 11 prédios públicos (meta de 5 prédios)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: </a:t>
            </a:r>
            <a:r>
              <a:rPr lang="pt-BR" altLang="pt-BR" sz="1200" spc="41" dirty="0" err="1">
                <a:latin typeface="Arial Rounded MT Bold" panose="020F0704030504030204" pitchFamily="34" charset="0"/>
                <a:sym typeface="Calibri" pitchFamily="34" charset="0"/>
              </a:rPr>
              <a:t>CAREs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 PA,  NO e L, Sede SLU, </a:t>
            </a:r>
            <a:r>
              <a:rPr lang="pt-BR" altLang="pt-BR" sz="1200" spc="41" dirty="0" err="1">
                <a:latin typeface="Arial Rounded MT Bold" panose="020F0704030504030204" pitchFamily="34" charset="0"/>
                <a:sym typeface="Calibri" pitchFamily="34" charset="0"/>
              </a:rPr>
              <a:t>GELUs</a:t>
            </a: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 PA, O, BA, NE e VN, Sedes Administrativas do Parque Municipal e Zoológico;</a:t>
            </a:r>
          </a:p>
          <a:p>
            <a:pPr marL="285750" indent="-285750" defTabSz="343311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Reciclagem de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7.900 toneladas de resíduos da construção civil</a:t>
            </a:r>
            <a:r>
              <a:rPr lang="pt-BR" altLang="pt-BR" sz="1200" b="1" spc="41" dirty="0">
                <a:solidFill>
                  <a:srgbClr val="58595B"/>
                </a:solidFill>
                <a:latin typeface="Arial Rounded MT Bold" panose="020F0704030504030204" pitchFamily="34" charset="0"/>
                <a:sym typeface="Calibri" pitchFamily="34" charset="0"/>
              </a:rPr>
              <a:t>;</a:t>
            </a:r>
          </a:p>
          <a:p>
            <a:pPr marL="285750" indent="-285750" defTabSz="343311">
              <a:spcAft>
                <a:spcPts val="901"/>
              </a:spcAft>
              <a:buSzPts val="1100"/>
              <a:buFont typeface="Arial" panose="020B0604020202020204" pitchFamily="34" charset="0"/>
              <a:buChar char="•"/>
              <a:defRPr/>
            </a:pPr>
            <a:r>
              <a:rPr lang="pt-BR" altLang="pt-BR" sz="1200" spc="41" dirty="0">
                <a:latin typeface="Arial Rounded MT Bold" panose="020F0704030504030204" pitchFamily="34" charset="0"/>
                <a:sym typeface="Calibri" pitchFamily="34" charset="0"/>
              </a:rPr>
              <a:t>Redução de </a:t>
            </a:r>
            <a:r>
              <a:rPr lang="pt-BR" altLang="pt-BR" sz="1200" b="1" spc="41" dirty="0">
                <a:latin typeface="Arial Rounded MT Bold" panose="020F0704030504030204" pitchFamily="34" charset="0"/>
                <a:sym typeface="Calibri" pitchFamily="34" charset="0"/>
              </a:rPr>
              <a:t>82 pontos de deposição clandestina (meta de 80 pontos).</a:t>
            </a:r>
            <a:endParaRPr lang="pt-BR" altLang="pt-BR" sz="1200" b="1" spc="41" dirty="0">
              <a:solidFill>
                <a:srgbClr val="58595B"/>
              </a:solidFill>
              <a:latin typeface="Arial Rounded MT Bold" panose="020F0704030504030204" pitchFamily="34" charset="0"/>
              <a:sym typeface="Calibri" pitchFamily="34" charset="0"/>
            </a:endParaRPr>
          </a:p>
          <a:p>
            <a:pPr defTabSz="343311">
              <a:spcAft>
                <a:spcPts val="901"/>
              </a:spcAft>
              <a:buSzPts val="1100"/>
              <a:defRPr/>
            </a:pPr>
            <a:endParaRPr lang="pt-BR" altLang="pt-BR" sz="1200" b="1" spc="38" dirty="0">
              <a:solidFill>
                <a:srgbClr val="FFFF00"/>
              </a:solidFill>
              <a:latin typeface="Arial Rounded MT Bold" panose="020F0704030504030204" pitchFamily="34" charset="0"/>
              <a:sym typeface="Calibri" pitchFamily="34" charset="0"/>
            </a:endParaRPr>
          </a:p>
        </p:txBody>
      </p:sp>
      <p:grpSp>
        <p:nvGrpSpPr>
          <p:cNvPr id="20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21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2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3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4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5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6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27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8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29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0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3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3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grpSp>
        <p:nvGrpSpPr>
          <p:cNvPr id="33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34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35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36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37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82/84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664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533;g7d9f4d8a7e_0_6">
            <a:extLst>
              <a:ext uri="{FF2B5EF4-FFF2-40B4-BE49-F238E27FC236}">
                <a16:creationId xmlns:a16="http://schemas.microsoft.com/office/drawing/2014/main" xmlns="" id="{7546163A-BE4A-ECB5-5488-FEA27742BE9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1169" y="74402"/>
            <a:ext cx="6215104" cy="430887"/>
          </a:xfrm>
        </p:spPr>
        <p:txBody>
          <a:bodyPr/>
          <a:lstStyle/>
          <a:p>
            <a:pPr algn="ctr" eaLnBrk="1" hangingPunct="1">
              <a:buSzPts val="4400"/>
              <a:buFont typeface="Calibri" panose="020F0502020204030204" pitchFamily="34" charset="0"/>
              <a:buNone/>
            </a:pPr>
            <a:r>
              <a:rPr lang="pt-BR" altLang="pt-BR" sz="2800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Sustentabilidade Ambiental</a:t>
            </a:r>
          </a:p>
        </p:txBody>
      </p:sp>
      <p:sp>
        <p:nvSpPr>
          <p:cNvPr id="534" name="Google Shape;534;g7d9f4d8a7e_0_6">
            <a:extLst>
              <a:ext uri="{FF2B5EF4-FFF2-40B4-BE49-F238E27FC236}">
                <a16:creationId xmlns:a16="http://schemas.microsoft.com/office/drawing/2014/main" xmlns="" id="{A1DC3FEE-F502-7185-CCDF-AE9686DBD6D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7308" y="656626"/>
            <a:ext cx="6160578" cy="4391339"/>
          </a:xfrm>
        </p:spPr>
        <p:txBody>
          <a:bodyPr spcFirstLastPara="1">
            <a:noAutofit/>
          </a:bodyPr>
          <a:lstStyle/>
          <a:p>
            <a:pPr algn="just">
              <a:lnSpc>
                <a:spcPct val="115000"/>
              </a:lnSpc>
              <a:buSzPts val="1100"/>
              <a:defRPr/>
            </a:pPr>
            <a:r>
              <a:rPr lang="pt-BR" altLang="pt-BR" sz="1400" b="1" dirty="0">
                <a:solidFill>
                  <a:srgbClr val="00B050"/>
                </a:solidFill>
                <a:latin typeface="Arial Rounded MT Bold" panose="020F0704030504030204" pitchFamily="34" charset="0"/>
                <a:cs typeface="Arial" charset="0"/>
                <a:sym typeface="Calibri" pitchFamily="34" charset="0"/>
              </a:rPr>
              <a:t>Recuperação Energética:</a:t>
            </a:r>
          </a:p>
          <a:p>
            <a:pPr marL="285750" indent="-285750" algn="just">
              <a:lnSpc>
                <a:spcPct val="115000"/>
              </a:lnSpc>
              <a:spcAft>
                <a:spcPts val="901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altLang="pt-BR" sz="1200" b="1" dirty="0">
                <a:latin typeface="Arial Rounded MT Bold" panose="020F0704030504030204" pitchFamily="34" charset="0"/>
                <a:cs typeface="Arial" charset="0"/>
                <a:sym typeface="Calibri" pitchFamily="34" charset="0"/>
              </a:rPr>
              <a:t>63.587 MWh de energia </a:t>
            </a:r>
            <a:r>
              <a:rPr lang="pt-BR" altLang="pt-BR" sz="1200" dirty="0">
                <a:latin typeface="Arial Rounded MT Bold" panose="020F0704030504030204" pitchFamily="34" charset="0"/>
                <a:cs typeface="Arial" charset="0"/>
                <a:sym typeface="Calibri" pitchFamily="34" charset="0"/>
              </a:rPr>
              <a:t>produzida com uso de biogás de aterros e </a:t>
            </a:r>
            <a:r>
              <a:rPr lang="pt-BR" sz="1200" b="1" dirty="0">
                <a:latin typeface="Arial Rounded MT Bold" panose="020F0704030504030204" pitchFamily="34" charset="0"/>
                <a:sym typeface="Calibri"/>
              </a:rPr>
              <a:t>4.000</a:t>
            </a:r>
            <a:r>
              <a:rPr lang="pt-BR" sz="1200" b="1" dirty="0">
                <a:solidFill>
                  <a:srgbClr val="0070C0"/>
                </a:solidFill>
                <a:latin typeface="Arial Rounded MT Bold" panose="020F0704030504030204" pitchFamily="34" charset="0"/>
                <a:sym typeface="Calibri"/>
              </a:rPr>
              <a:t> </a:t>
            </a:r>
            <a:r>
              <a:rPr lang="pt-BR" sz="1200" b="1" dirty="0">
                <a:latin typeface="Arial Rounded MT Bold" panose="020F0704030504030204" pitchFamily="34" charset="0"/>
                <a:sym typeface="Calibri"/>
              </a:rPr>
              <a:t>toneladas</a:t>
            </a:r>
            <a:r>
              <a:rPr lang="pt-BR" sz="1200" dirty="0">
                <a:latin typeface="Arial Rounded MT Bold" panose="020F0704030504030204" pitchFamily="34" charset="0"/>
                <a:sym typeface="Calibri"/>
              </a:rPr>
              <a:t> de pneus e cavacos triados no aterro Macaúbas e destinados para recuperação energética</a:t>
            </a:r>
            <a:r>
              <a:rPr lang="pt-BR" sz="1200" dirty="0">
                <a:latin typeface="Arial Rounded MT Bold" panose="020F0704030504030204" pitchFamily="34" charset="0"/>
                <a:ea typeface="Calibri"/>
                <a:cs typeface="Calibri"/>
                <a:sym typeface="Calibri"/>
              </a:rPr>
              <a:t>;</a:t>
            </a: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pt-BR" altLang="pt-BR" sz="1400" b="1" dirty="0">
                <a:solidFill>
                  <a:srgbClr val="00B050"/>
                </a:solidFill>
                <a:latin typeface="Arial Rounded MT Bold" panose="020F0704030504030204" pitchFamily="34" charset="0"/>
                <a:cs typeface="Arial" charset="0"/>
                <a:sym typeface="Calibri" pitchFamily="34" charset="0"/>
              </a:rPr>
              <a:t>Combate a Endemias:</a:t>
            </a:r>
            <a:endParaRPr lang="pt-BR" sz="1400" dirty="0"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marL="285750" indent="-285750" algn="just">
              <a:lnSpc>
                <a:spcPct val="115000"/>
              </a:lnSpc>
              <a:spcAft>
                <a:spcPts val="901"/>
              </a:spcAft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Recolhimento de 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355 toneladas</a:t>
            </a: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 de resíduos em 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146 ações </a:t>
            </a: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de limpeza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;</a:t>
            </a: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r>
              <a:rPr lang="pt-BR" sz="1400" b="1" dirty="0">
                <a:solidFill>
                  <a:srgbClr val="00B050"/>
                </a:solidFill>
                <a:latin typeface="Arial Rounded MT Bold" panose="020F0704030504030204" pitchFamily="34" charset="0"/>
                <a:cs typeface="Arial" charset="0"/>
                <a:sym typeface="Calibri"/>
              </a:rPr>
              <a:t> Ações de Mobilização e Educação Ambiental:</a:t>
            </a:r>
          </a:p>
          <a:p>
            <a:pPr marL="285750" indent="-285750" algn="just">
              <a:lnSpc>
                <a:spcPct val="115000"/>
              </a:lnSpc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Realizadas 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585.625 ações informativas </a:t>
            </a: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e domicílios abordados em campanhas de coleta seletiva e de limpeza urbana e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 5.235 ações de capacitação </a:t>
            </a:r>
            <a:r>
              <a:rPr lang="pt-BR" sz="1200" i="1" dirty="0">
                <a:latin typeface="Arial Rounded MT Bold" panose="020F0704030504030204" pitchFamily="34" charset="0"/>
                <a:cs typeface="Arial" charset="0"/>
                <a:sym typeface="Calibri"/>
              </a:rPr>
              <a:t>(meta anual: 5.000)</a:t>
            </a: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, formação e educação ambiental;</a:t>
            </a:r>
          </a:p>
          <a:p>
            <a:pPr marL="285750" indent="-285750" algn="just">
              <a:lnSpc>
                <a:spcPct val="115000"/>
              </a:lnSpc>
              <a:buClr>
                <a:srgbClr val="00B050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pt-BR" sz="1200" dirty="0">
                <a:latin typeface="Arial Rounded MT Bold" panose="020F0704030504030204" pitchFamily="34" charset="0"/>
                <a:cs typeface="Arial" charset="0"/>
                <a:sym typeface="Calibri"/>
              </a:rPr>
              <a:t>Implantados e revitalizados 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161 Pontos Limpos </a:t>
            </a:r>
            <a:r>
              <a:rPr lang="pt-BR" sz="1200" i="1" dirty="0">
                <a:latin typeface="Arial Rounded MT Bold" panose="020F0704030504030204" pitchFamily="34" charset="0"/>
                <a:cs typeface="Arial" charset="0"/>
                <a:sym typeface="Calibri"/>
              </a:rPr>
              <a:t>(meta anual: 120 pontos)</a:t>
            </a:r>
            <a:r>
              <a:rPr lang="pt-BR" sz="1200" b="1" dirty="0">
                <a:latin typeface="Arial Rounded MT Bold" panose="020F0704030504030204" pitchFamily="34" charset="0"/>
                <a:cs typeface="Arial" charset="0"/>
                <a:sym typeface="Calibri"/>
              </a:rPr>
              <a:t>.</a:t>
            </a:r>
            <a:endParaRPr lang="pt-BR" sz="1400" dirty="0"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lang="pt-BR" sz="1400" dirty="0">
              <a:latin typeface="Arial Rounded MT Bold" panose="020F0704030504030204" pitchFamily="34" charset="0"/>
              <a:sym typeface="Arial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sz="1400" dirty="0">
              <a:latin typeface="Arial Rounded MT Bold" panose="020F0704030504030204" pitchFamily="34" charset="0"/>
              <a:sym typeface="Arial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dirty="0">
              <a:latin typeface="Arial Rounded MT Bold" panose="020F0704030504030204" pitchFamily="34" charset="0"/>
              <a:sym typeface="Arial"/>
            </a:endParaRPr>
          </a:p>
          <a:p>
            <a:pPr algn="just">
              <a:lnSpc>
                <a:spcPct val="115000"/>
              </a:lnSpc>
              <a:buClr>
                <a:schemeClr val="dk1"/>
              </a:buClr>
              <a:buSzPts val="1100"/>
              <a:defRPr/>
            </a:pPr>
            <a:endParaRPr sz="1400" b="1" dirty="0">
              <a:solidFill>
                <a:srgbClr val="76923C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  <a:p>
            <a:pPr algn="just">
              <a:spcBef>
                <a:spcPts val="270"/>
              </a:spcBef>
              <a:buClr>
                <a:schemeClr val="dk1"/>
              </a:buClr>
              <a:buSzPts val="3200"/>
              <a:defRPr/>
            </a:pPr>
            <a:endParaRPr sz="2400" dirty="0">
              <a:solidFill>
                <a:schemeClr val="dk1"/>
              </a:solidFill>
              <a:latin typeface="Arial Rounded MT Bold" panose="020F070403050403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124" name="Google Shape;491;g7dffd7e668_0_58">
            <a:extLst>
              <a:ext uri="{FF2B5EF4-FFF2-40B4-BE49-F238E27FC236}">
                <a16:creationId xmlns:a16="http://schemas.microsoft.com/office/drawing/2014/main" xmlns="" id="{1B2A7F38-B98F-B84C-4788-6E77757E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45" y="4880390"/>
            <a:ext cx="995323" cy="2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648" tIns="34315" rIns="68648" bIns="34315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buSzPts val="1200"/>
            </a:pPr>
            <a:r>
              <a:rPr lang="pt-BR" altLang="pt-BR" sz="901" i="1" dirty="0">
                <a:latin typeface="Calibri" panose="020F0502020204030204" pitchFamily="34" charset="0"/>
                <a:sym typeface="Calibri" panose="020F0502020204030204" pitchFamily="34" charset="0"/>
              </a:rPr>
              <a:t>Fonte: </a:t>
            </a:r>
            <a:r>
              <a:rPr lang="pt-BR" altLang="pt-BR" sz="901" i="1" dirty="0" err="1">
                <a:latin typeface="Calibri" panose="020F0502020204030204" pitchFamily="34" charset="0"/>
                <a:sym typeface="Calibri" panose="020F0502020204030204" pitchFamily="34" charset="0"/>
              </a:rPr>
              <a:t>SOF</a:t>
            </a:r>
            <a:r>
              <a:rPr lang="pt-BR" altLang="pt-BR" sz="901" i="1" dirty="0">
                <a:latin typeface="Calibri" panose="020F0502020204030204" pitchFamily="34" charset="0"/>
                <a:sym typeface="Calibri" panose="020F0502020204030204" pitchFamily="34" charset="0"/>
              </a:rPr>
              <a:t>, </a:t>
            </a:r>
            <a:r>
              <a:rPr lang="pt-BR" altLang="pt-BR" sz="901" i="1" dirty="0" err="1">
                <a:latin typeface="Calibri" panose="020F0502020204030204" pitchFamily="34" charset="0"/>
                <a:sym typeface="Calibri" panose="020F0502020204030204" pitchFamily="34" charset="0"/>
              </a:rPr>
              <a:t>SLU</a:t>
            </a:r>
            <a:endParaRPr lang="pt-BR" altLang="pt-BR" sz="901" i="1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5125" name="Picture 2" descr="https://static.thenounproject.com/png/683525-200.png">
            <a:extLst>
              <a:ext uri="{FF2B5EF4-FFF2-40B4-BE49-F238E27FC236}">
                <a16:creationId xmlns:a16="http://schemas.microsoft.com/office/drawing/2014/main" xmlns="" id="{A7A148BF-2851-9568-7412-BFDBB31D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25" y="23029"/>
            <a:ext cx="544343" cy="54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C:\Users\lu011375\Downloads\Entrega dos certificados - Capacitação catadores da Serra (Emenda Impositiva).JPG">
            <a:extLst>
              <a:ext uri="{FF2B5EF4-FFF2-40B4-BE49-F238E27FC236}">
                <a16:creationId xmlns:a16="http://schemas.microsoft.com/office/drawing/2014/main" xmlns="" id="{0104286C-93A6-0E6D-467B-24740580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596" y="3489324"/>
            <a:ext cx="2044934" cy="137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:\2022\SLU\Fotos\Fotos Pontos Limpos\Ponto Limpo - Bairro Vista Alegre\52081372497_66c4f5a052_k (2).jpg">
            <a:extLst>
              <a:ext uri="{FF2B5EF4-FFF2-40B4-BE49-F238E27FC236}">
                <a16:creationId xmlns:a16="http://schemas.microsoft.com/office/drawing/2014/main" xmlns="" id="{18B53802-37A5-4ECD-B23B-069BC0EA1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36" y="3489324"/>
            <a:ext cx="2012033" cy="138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lu011375\Downloads\Oficina de Tampo de Mesa - PTS-RCC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4" y="3489324"/>
            <a:ext cx="1604425" cy="139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11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2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3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5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6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7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18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19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0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grpSp>
        <p:nvGrpSpPr>
          <p:cNvPr id="21" name="Agrupar 4">
            <a:extLst>
              <a:ext uri="{FF2B5EF4-FFF2-40B4-BE49-F238E27FC236}">
                <a16:creationId xmlns:a16="http://schemas.microsoft.com/office/drawing/2014/main" xmlns="" id="{A1C49711-D5E0-424A-AB2E-D8C35E74A320}"/>
              </a:ext>
            </a:extLst>
          </p:cNvPr>
          <p:cNvGrpSpPr/>
          <p:nvPr/>
        </p:nvGrpSpPr>
        <p:grpSpPr>
          <a:xfrm>
            <a:off x="5614589" y="4762226"/>
            <a:ext cx="673297" cy="273758"/>
            <a:chOff x="5309423" y="2656931"/>
            <a:chExt cx="1700977" cy="691606"/>
          </a:xfrm>
        </p:grpSpPr>
        <p:pic>
          <p:nvPicPr>
            <p:cNvPr id="22" name="Gráfico 6">
              <a:extLst>
                <a:ext uri="{FF2B5EF4-FFF2-40B4-BE49-F238E27FC236}">
                  <a16:creationId xmlns:a16="http://schemas.microsoft.com/office/drawing/2014/main" xmlns="" id="{3F1591D6-5916-4798-9090-7EF667CFF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309423" y="2656931"/>
              <a:ext cx="1700977" cy="691606"/>
            </a:xfrm>
            <a:prstGeom prst="rect">
              <a:avLst/>
            </a:prstGeom>
          </p:spPr>
        </p:pic>
        <p:pic>
          <p:nvPicPr>
            <p:cNvPr id="23" name="Gráfico 7">
              <a:extLst>
                <a:ext uri="{FF2B5EF4-FFF2-40B4-BE49-F238E27FC236}">
                  <a16:creationId xmlns:a16="http://schemas.microsoft.com/office/drawing/2014/main" xmlns="" id="{E36DF3B3-54AB-4C4E-8FC5-023D81BFF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62600" y="2792402"/>
              <a:ext cx="1251977" cy="420665"/>
            </a:xfrm>
            <a:prstGeom prst="rect">
              <a:avLst/>
            </a:prstGeom>
          </p:spPr>
        </p:pic>
      </p:grpSp>
      <p:pic>
        <p:nvPicPr>
          <p:cNvPr id="24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124243" y="4903870"/>
            <a:ext cx="605176" cy="261855"/>
          </a:xfrm>
          <a:prstGeom prst="rect">
            <a:avLst/>
          </a:prstGeom>
        </p:spPr>
      </p:pic>
      <p:sp>
        <p:nvSpPr>
          <p:cNvPr id="25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6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7" name="CaixaDeTexto 5"/>
          <p:cNvSpPr txBox="1">
            <a:spLocks noChangeArrowheads="1"/>
          </p:cNvSpPr>
          <p:nvPr/>
        </p:nvSpPr>
        <p:spPr bwMode="auto">
          <a:xfrm>
            <a:off x="5111536" y="4899105"/>
            <a:ext cx="5020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rgbClr val="034EA2"/>
                </a:solidFill>
              </a:rPr>
              <a:t>83/84</a:t>
            </a: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751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xmlns="" id="{CE2EEDC5-6A44-4086-BA86-5CB0B7F31DEB}"/>
              </a:ext>
            </a:extLst>
          </p:cNvPr>
          <p:cNvSpPr/>
          <p:nvPr/>
        </p:nvSpPr>
        <p:spPr>
          <a:xfrm>
            <a:off x="-3365" y="-4685"/>
            <a:ext cx="6869303" cy="5149850"/>
          </a:xfrm>
          <a:custGeom>
            <a:avLst/>
            <a:gdLst/>
            <a:ahLst/>
            <a:cxnLst/>
            <a:rect l="l" t="t" r="r" b="b"/>
            <a:pathLst>
              <a:path w="9144000" h="5144770">
                <a:moveTo>
                  <a:pt x="9144000" y="0"/>
                </a:moveTo>
                <a:lnTo>
                  <a:pt x="0" y="0"/>
                </a:lnTo>
                <a:lnTo>
                  <a:pt x="0" y="5144389"/>
                </a:lnTo>
                <a:lnTo>
                  <a:pt x="9144000" y="5144389"/>
                </a:lnTo>
                <a:lnTo>
                  <a:pt x="914400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pPr algn="r"/>
            <a:endParaRPr sz="1352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xmlns="" id="{088E8C17-2052-4421-8BB5-631648C4FFA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47569" y="-175994"/>
            <a:ext cx="869498" cy="5413065"/>
            <a:chOff x="5353" y="359"/>
            <a:chExt cx="439" cy="2733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DD44DFA3-F07A-4351-B3E5-5352C667E9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1" y="1917"/>
              <a:ext cx="400" cy="398"/>
            </a:xfrm>
            <a:custGeom>
              <a:avLst/>
              <a:gdLst>
                <a:gd name="T0" fmla="*/ 345 w 638"/>
                <a:gd name="T1" fmla="*/ 637 h 637"/>
                <a:gd name="T2" fmla="*/ 308 w 638"/>
                <a:gd name="T3" fmla="*/ 631 h 637"/>
                <a:gd name="T4" fmla="*/ 243 w 638"/>
                <a:gd name="T5" fmla="*/ 559 h 637"/>
                <a:gd name="T6" fmla="*/ 239 w 638"/>
                <a:gd name="T7" fmla="*/ 531 h 637"/>
                <a:gd name="T8" fmla="*/ 239 w 638"/>
                <a:gd name="T9" fmla="*/ 451 h 637"/>
                <a:gd name="T10" fmla="*/ 107 w 638"/>
                <a:gd name="T11" fmla="*/ 451 h 637"/>
                <a:gd name="T12" fmla="*/ 0 w 638"/>
                <a:gd name="T13" fmla="*/ 345 h 637"/>
                <a:gd name="T14" fmla="*/ 7 w 638"/>
                <a:gd name="T15" fmla="*/ 308 h 637"/>
                <a:gd name="T16" fmla="*/ 78 w 638"/>
                <a:gd name="T17" fmla="*/ 242 h 637"/>
                <a:gd name="T18" fmla="*/ 107 w 638"/>
                <a:gd name="T19" fmla="*/ 238 h 637"/>
                <a:gd name="T20" fmla="*/ 187 w 638"/>
                <a:gd name="T21" fmla="*/ 238 h 637"/>
                <a:gd name="T22" fmla="*/ 187 w 638"/>
                <a:gd name="T23" fmla="*/ 106 h 637"/>
                <a:gd name="T24" fmla="*/ 293 w 638"/>
                <a:gd name="T25" fmla="*/ 0 h 637"/>
                <a:gd name="T26" fmla="*/ 330 w 638"/>
                <a:gd name="T27" fmla="*/ 7 h 637"/>
                <a:gd name="T28" fmla="*/ 395 w 638"/>
                <a:gd name="T29" fmla="*/ 78 h 637"/>
                <a:gd name="T30" fmla="*/ 399 w 638"/>
                <a:gd name="T31" fmla="*/ 106 h 637"/>
                <a:gd name="T32" fmla="*/ 399 w 638"/>
                <a:gd name="T33" fmla="*/ 186 h 637"/>
                <a:gd name="T34" fmla="*/ 531 w 638"/>
                <a:gd name="T35" fmla="*/ 186 h 637"/>
                <a:gd name="T36" fmla="*/ 638 w 638"/>
                <a:gd name="T37" fmla="*/ 293 h 637"/>
                <a:gd name="T38" fmla="*/ 631 w 638"/>
                <a:gd name="T39" fmla="*/ 330 h 637"/>
                <a:gd name="T40" fmla="*/ 560 w 638"/>
                <a:gd name="T41" fmla="*/ 395 h 637"/>
                <a:gd name="T42" fmla="*/ 531 w 638"/>
                <a:gd name="T43" fmla="*/ 399 h 637"/>
                <a:gd name="T44" fmla="*/ 451 w 638"/>
                <a:gd name="T45" fmla="*/ 399 h 637"/>
                <a:gd name="T46" fmla="*/ 451 w 638"/>
                <a:gd name="T47" fmla="*/ 531 h 637"/>
                <a:gd name="T48" fmla="*/ 345 w 638"/>
                <a:gd name="T49" fmla="*/ 637 h 637"/>
                <a:gd name="T50" fmla="*/ 107 w 638"/>
                <a:gd name="T51" fmla="*/ 262 h 637"/>
                <a:gd name="T52" fmla="*/ 84 w 638"/>
                <a:gd name="T53" fmla="*/ 265 h 637"/>
                <a:gd name="T54" fmla="*/ 29 w 638"/>
                <a:gd name="T55" fmla="*/ 316 h 637"/>
                <a:gd name="T56" fmla="*/ 24 w 638"/>
                <a:gd name="T57" fmla="*/ 345 h 637"/>
                <a:gd name="T58" fmla="*/ 107 w 638"/>
                <a:gd name="T59" fmla="*/ 427 h 637"/>
                <a:gd name="T60" fmla="*/ 262 w 638"/>
                <a:gd name="T61" fmla="*/ 427 h 637"/>
                <a:gd name="T62" fmla="*/ 262 w 638"/>
                <a:gd name="T63" fmla="*/ 531 h 637"/>
                <a:gd name="T64" fmla="*/ 265 w 638"/>
                <a:gd name="T65" fmla="*/ 553 h 637"/>
                <a:gd name="T66" fmla="*/ 316 w 638"/>
                <a:gd name="T67" fmla="*/ 608 h 637"/>
                <a:gd name="T68" fmla="*/ 345 w 638"/>
                <a:gd name="T69" fmla="*/ 614 h 637"/>
                <a:gd name="T70" fmla="*/ 428 w 638"/>
                <a:gd name="T71" fmla="*/ 531 h 637"/>
                <a:gd name="T72" fmla="*/ 428 w 638"/>
                <a:gd name="T73" fmla="*/ 375 h 637"/>
                <a:gd name="T74" fmla="*/ 531 w 638"/>
                <a:gd name="T75" fmla="*/ 375 h 637"/>
                <a:gd name="T76" fmla="*/ 553 w 638"/>
                <a:gd name="T77" fmla="*/ 372 h 637"/>
                <a:gd name="T78" fmla="*/ 609 w 638"/>
                <a:gd name="T79" fmla="*/ 321 h 637"/>
                <a:gd name="T80" fmla="*/ 614 w 638"/>
                <a:gd name="T81" fmla="*/ 293 h 637"/>
                <a:gd name="T82" fmla="*/ 531 w 638"/>
                <a:gd name="T83" fmla="*/ 210 h 637"/>
                <a:gd name="T84" fmla="*/ 375 w 638"/>
                <a:gd name="T85" fmla="*/ 210 h 637"/>
                <a:gd name="T86" fmla="*/ 375 w 638"/>
                <a:gd name="T87" fmla="*/ 106 h 637"/>
                <a:gd name="T88" fmla="*/ 373 w 638"/>
                <a:gd name="T89" fmla="*/ 84 h 637"/>
                <a:gd name="T90" fmla="*/ 322 w 638"/>
                <a:gd name="T91" fmla="*/ 29 h 637"/>
                <a:gd name="T92" fmla="*/ 293 w 638"/>
                <a:gd name="T93" fmla="*/ 24 h 637"/>
                <a:gd name="T94" fmla="*/ 210 w 638"/>
                <a:gd name="T95" fmla="*/ 106 h 637"/>
                <a:gd name="T96" fmla="*/ 210 w 638"/>
                <a:gd name="T97" fmla="*/ 262 h 637"/>
                <a:gd name="T98" fmla="*/ 107 w 638"/>
                <a:gd name="T99" fmla="*/ 262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638" h="637">
                  <a:moveTo>
                    <a:pt x="345" y="637"/>
                  </a:moveTo>
                  <a:cubicBezTo>
                    <a:pt x="332" y="637"/>
                    <a:pt x="320" y="635"/>
                    <a:pt x="308" y="631"/>
                  </a:cubicBezTo>
                  <a:cubicBezTo>
                    <a:pt x="276" y="619"/>
                    <a:pt x="252" y="592"/>
                    <a:pt x="243" y="559"/>
                  </a:cubicBezTo>
                  <a:cubicBezTo>
                    <a:pt x="240" y="550"/>
                    <a:pt x="239" y="541"/>
                    <a:pt x="239" y="531"/>
                  </a:cubicBezTo>
                  <a:cubicBezTo>
                    <a:pt x="239" y="451"/>
                    <a:pt x="239" y="451"/>
                    <a:pt x="239" y="451"/>
                  </a:cubicBezTo>
                  <a:cubicBezTo>
                    <a:pt x="107" y="451"/>
                    <a:pt x="107" y="451"/>
                    <a:pt x="107" y="451"/>
                  </a:cubicBezTo>
                  <a:cubicBezTo>
                    <a:pt x="48" y="451"/>
                    <a:pt x="0" y="403"/>
                    <a:pt x="0" y="345"/>
                  </a:cubicBezTo>
                  <a:cubicBezTo>
                    <a:pt x="0" y="332"/>
                    <a:pt x="3" y="319"/>
                    <a:pt x="7" y="308"/>
                  </a:cubicBezTo>
                  <a:cubicBezTo>
                    <a:pt x="19" y="276"/>
                    <a:pt x="45" y="251"/>
                    <a:pt x="78" y="242"/>
                  </a:cubicBezTo>
                  <a:cubicBezTo>
                    <a:pt x="87" y="240"/>
                    <a:pt x="97" y="238"/>
                    <a:pt x="107" y="238"/>
                  </a:cubicBezTo>
                  <a:cubicBezTo>
                    <a:pt x="187" y="238"/>
                    <a:pt x="187" y="238"/>
                    <a:pt x="187" y="238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7" y="48"/>
                    <a:pt x="234" y="0"/>
                    <a:pt x="293" y="0"/>
                  </a:cubicBezTo>
                  <a:cubicBezTo>
                    <a:pt x="306" y="0"/>
                    <a:pt x="318" y="2"/>
                    <a:pt x="330" y="7"/>
                  </a:cubicBezTo>
                  <a:cubicBezTo>
                    <a:pt x="362" y="18"/>
                    <a:pt x="386" y="45"/>
                    <a:pt x="395" y="78"/>
                  </a:cubicBezTo>
                  <a:cubicBezTo>
                    <a:pt x="398" y="87"/>
                    <a:pt x="399" y="97"/>
                    <a:pt x="399" y="106"/>
                  </a:cubicBezTo>
                  <a:cubicBezTo>
                    <a:pt x="399" y="186"/>
                    <a:pt x="399" y="186"/>
                    <a:pt x="399" y="186"/>
                  </a:cubicBezTo>
                  <a:cubicBezTo>
                    <a:pt x="531" y="186"/>
                    <a:pt x="531" y="186"/>
                    <a:pt x="531" y="186"/>
                  </a:cubicBezTo>
                  <a:cubicBezTo>
                    <a:pt x="590" y="186"/>
                    <a:pt x="638" y="234"/>
                    <a:pt x="638" y="293"/>
                  </a:cubicBezTo>
                  <a:cubicBezTo>
                    <a:pt x="638" y="305"/>
                    <a:pt x="635" y="318"/>
                    <a:pt x="631" y="330"/>
                  </a:cubicBezTo>
                  <a:cubicBezTo>
                    <a:pt x="619" y="361"/>
                    <a:pt x="592" y="386"/>
                    <a:pt x="560" y="395"/>
                  </a:cubicBezTo>
                  <a:cubicBezTo>
                    <a:pt x="550" y="397"/>
                    <a:pt x="541" y="399"/>
                    <a:pt x="531" y="399"/>
                  </a:cubicBezTo>
                  <a:cubicBezTo>
                    <a:pt x="451" y="399"/>
                    <a:pt x="451" y="399"/>
                    <a:pt x="451" y="399"/>
                  </a:cubicBezTo>
                  <a:cubicBezTo>
                    <a:pt x="451" y="531"/>
                    <a:pt x="451" y="531"/>
                    <a:pt x="451" y="531"/>
                  </a:cubicBezTo>
                  <a:cubicBezTo>
                    <a:pt x="451" y="590"/>
                    <a:pt x="404" y="637"/>
                    <a:pt x="345" y="637"/>
                  </a:cubicBezTo>
                  <a:close/>
                  <a:moveTo>
                    <a:pt x="107" y="262"/>
                  </a:moveTo>
                  <a:cubicBezTo>
                    <a:pt x="99" y="262"/>
                    <a:pt x="92" y="263"/>
                    <a:pt x="84" y="265"/>
                  </a:cubicBezTo>
                  <a:cubicBezTo>
                    <a:pt x="59" y="272"/>
                    <a:pt x="38" y="291"/>
                    <a:pt x="29" y="316"/>
                  </a:cubicBezTo>
                  <a:cubicBezTo>
                    <a:pt x="26" y="325"/>
                    <a:pt x="24" y="335"/>
                    <a:pt x="24" y="345"/>
                  </a:cubicBezTo>
                  <a:cubicBezTo>
                    <a:pt x="24" y="390"/>
                    <a:pt x="61" y="427"/>
                    <a:pt x="107" y="427"/>
                  </a:cubicBezTo>
                  <a:cubicBezTo>
                    <a:pt x="262" y="427"/>
                    <a:pt x="262" y="427"/>
                    <a:pt x="262" y="427"/>
                  </a:cubicBezTo>
                  <a:cubicBezTo>
                    <a:pt x="262" y="531"/>
                    <a:pt x="262" y="531"/>
                    <a:pt x="262" y="531"/>
                  </a:cubicBezTo>
                  <a:cubicBezTo>
                    <a:pt x="262" y="538"/>
                    <a:pt x="263" y="546"/>
                    <a:pt x="265" y="553"/>
                  </a:cubicBezTo>
                  <a:cubicBezTo>
                    <a:pt x="272" y="578"/>
                    <a:pt x="291" y="599"/>
                    <a:pt x="316" y="608"/>
                  </a:cubicBezTo>
                  <a:cubicBezTo>
                    <a:pt x="325" y="612"/>
                    <a:pt x="335" y="614"/>
                    <a:pt x="345" y="614"/>
                  </a:cubicBezTo>
                  <a:cubicBezTo>
                    <a:pt x="391" y="614"/>
                    <a:pt x="428" y="576"/>
                    <a:pt x="428" y="531"/>
                  </a:cubicBezTo>
                  <a:cubicBezTo>
                    <a:pt x="428" y="375"/>
                    <a:pt x="428" y="375"/>
                    <a:pt x="428" y="375"/>
                  </a:cubicBezTo>
                  <a:cubicBezTo>
                    <a:pt x="531" y="375"/>
                    <a:pt x="531" y="375"/>
                    <a:pt x="531" y="375"/>
                  </a:cubicBezTo>
                  <a:cubicBezTo>
                    <a:pt x="539" y="375"/>
                    <a:pt x="546" y="374"/>
                    <a:pt x="553" y="372"/>
                  </a:cubicBezTo>
                  <a:cubicBezTo>
                    <a:pt x="579" y="365"/>
                    <a:pt x="599" y="346"/>
                    <a:pt x="609" y="321"/>
                  </a:cubicBezTo>
                  <a:cubicBezTo>
                    <a:pt x="612" y="312"/>
                    <a:pt x="614" y="302"/>
                    <a:pt x="614" y="293"/>
                  </a:cubicBezTo>
                  <a:cubicBezTo>
                    <a:pt x="614" y="247"/>
                    <a:pt x="577" y="210"/>
                    <a:pt x="531" y="210"/>
                  </a:cubicBezTo>
                  <a:cubicBezTo>
                    <a:pt x="375" y="210"/>
                    <a:pt x="375" y="210"/>
                    <a:pt x="375" y="210"/>
                  </a:cubicBezTo>
                  <a:cubicBezTo>
                    <a:pt x="375" y="106"/>
                    <a:pt x="375" y="106"/>
                    <a:pt x="375" y="106"/>
                  </a:cubicBezTo>
                  <a:cubicBezTo>
                    <a:pt x="375" y="99"/>
                    <a:pt x="374" y="91"/>
                    <a:pt x="373" y="84"/>
                  </a:cubicBezTo>
                  <a:cubicBezTo>
                    <a:pt x="365" y="59"/>
                    <a:pt x="346" y="38"/>
                    <a:pt x="322" y="29"/>
                  </a:cubicBezTo>
                  <a:cubicBezTo>
                    <a:pt x="312" y="25"/>
                    <a:pt x="303" y="24"/>
                    <a:pt x="293" y="24"/>
                  </a:cubicBezTo>
                  <a:cubicBezTo>
                    <a:pt x="247" y="24"/>
                    <a:pt x="210" y="61"/>
                    <a:pt x="210" y="106"/>
                  </a:cubicBezTo>
                  <a:cubicBezTo>
                    <a:pt x="210" y="262"/>
                    <a:pt x="210" y="262"/>
                    <a:pt x="210" y="262"/>
                  </a:cubicBezTo>
                  <a:lnTo>
                    <a:pt x="107" y="2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C3F982BF-6D35-4646-BEFF-6199E8808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614"/>
              <a:ext cx="291" cy="289"/>
            </a:xfrm>
            <a:custGeom>
              <a:avLst/>
              <a:gdLst>
                <a:gd name="T0" fmla="*/ 252 w 463"/>
                <a:gd name="T1" fmla="*/ 462 h 462"/>
                <a:gd name="T2" fmla="*/ 229 w 463"/>
                <a:gd name="T3" fmla="*/ 458 h 462"/>
                <a:gd name="T4" fmla="*/ 190 w 463"/>
                <a:gd name="T5" fmla="*/ 415 h 462"/>
                <a:gd name="T6" fmla="*/ 187 w 463"/>
                <a:gd name="T7" fmla="*/ 398 h 462"/>
                <a:gd name="T8" fmla="*/ 187 w 463"/>
                <a:gd name="T9" fmla="*/ 316 h 462"/>
                <a:gd name="T10" fmla="*/ 65 w 463"/>
                <a:gd name="T11" fmla="*/ 316 h 462"/>
                <a:gd name="T12" fmla="*/ 0 w 463"/>
                <a:gd name="T13" fmla="*/ 252 h 462"/>
                <a:gd name="T14" fmla="*/ 4 w 463"/>
                <a:gd name="T15" fmla="*/ 229 h 462"/>
                <a:gd name="T16" fmla="*/ 48 w 463"/>
                <a:gd name="T17" fmla="*/ 189 h 462"/>
                <a:gd name="T18" fmla="*/ 65 w 463"/>
                <a:gd name="T19" fmla="*/ 187 h 462"/>
                <a:gd name="T20" fmla="*/ 146 w 463"/>
                <a:gd name="T21" fmla="*/ 187 h 462"/>
                <a:gd name="T22" fmla="*/ 146 w 463"/>
                <a:gd name="T23" fmla="*/ 65 h 462"/>
                <a:gd name="T24" fmla="*/ 211 w 463"/>
                <a:gd name="T25" fmla="*/ 0 h 462"/>
                <a:gd name="T26" fmla="*/ 234 w 463"/>
                <a:gd name="T27" fmla="*/ 4 h 462"/>
                <a:gd name="T28" fmla="*/ 273 w 463"/>
                <a:gd name="T29" fmla="*/ 47 h 462"/>
                <a:gd name="T30" fmla="*/ 276 w 463"/>
                <a:gd name="T31" fmla="*/ 65 h 462"/>
                <a:gd name="T32" fmla="*/ 276 w 463"/>
                <a:gd name="T33" fmla="*/ 146 h 462"/>
                <a:gd name="T34" fmla="*/ 398 w 463"/>
                <a:gd name="T35" fmla="*/ 146 h 462"/>
                <a:gd name="T36" fmla="*/ 463 w 463"/>
                <a:gd name="T37" fmla="*/ 211 h 462"/>
                <a:gd name="T38" fmla="*/ 459 w 463"/>
                <a:gd name="T39" fmla="*/ 233 h 462"/>
                <a:gd name="T40" fmla="*/ 415 w 463"/>
                <a:gd name="T41" fmla="*/ 273 h 462"/>
                <a:gd name="T42" fmla="*/ 398 w 463"/>
                <a:gd name="T43" fmla="*/ 275 h 462"/>
                <a:gd name="T44" fmla="*/ 317 w 463"/>
                <a:gd name="T45" fmla="*/ 275 h 462"/>
                <a:gd name="T46" fmla="*/ 317 w 463"/>
                <a:gd name="T47" fmla="*/ 398 h 462"/>
                <a:gd name="T48" fmla="*/ 252 w 463"/>
                <a:gd name="T49" fmla="*/ 46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63" h="462">
                  <a:moveTo>
                    <a:pt x="252" y="462"/>
                  </a:moveTo>
                  <a:cubicBezTo>
                    <a:pt x="244" y="462"/>
                    <a:pt x="237" y="461"/>
                    <a:pt x="229" y="458"/>
                  </a:cubicBezTo>
                  <a:cubicBezTo>
                    <a:pt x="210" y="451"/>
                    <a:pt x="195" y="435"/>
                    <a:pt x="190" y="415"/>
                  </a:cubicBezTo>
                  <a:cubicBezTo>
                    <a:pt x="188" y="409"/>
                    <a:pt x="187" y="403"/>
                    <a:pt x="187" y="398"/>
                  </a:cubicBezTo>
                  <a:cubicBezTo>
                    <a:pt x="187" y="316"/>
                    <a:pt x="187" y="316"/>
                    <a:pt x="187" y="316"/>
                  </a:cubicBezTo>
                  <a:cubicBezTo>
                    <a:pt x="65" y="316"/>
                    <a:pt x="65" y="316"/>
                    <a:pt x="65" y="316"/>
                  </a:cubicBezTo>
                  <a:cubicBezTo>
                    <a:pt x="29" y="316"/>
                    <a:pt x="0" y="287"/>
                    <a:pt x="0" y="252"/>
                  </a:cubicBezTo>
                  <a:cubicBezTo>
                    <a:pt x="0" y="244"/>
                    <a:pt x="2" y="236"/>
                    <a:pt x="4" y="229"/>
                  </a:cubicBezTo>
                  <a:cubicBezTo>
                    <a:pt x="12" y="210"/>
                    <a:pt x="28" y="195"/>
                    <a:pt x="48" y="189"/>
                  </a:cubicBezTo>
                  <a:cubicBezTo>
                    <a:pt x="53" y="188"/>
                    <a:pt x="59" y="187"/>
                    <a:pt x="65" y="187"/>
                  </a:cubicBezTo>
                  <a:cubicBezTo>
                    <a:pt x="146" y="187"/>
                    <a:pt x="146" y="187"/>
                    <a:pt x="146" y="187"/>
                  </a:cubicBezTo>
                  <a:cubicBezTo>
                    <a:pt x="146" y="65"/>
                    <a:pt x="146" y="65"/>
                    <a:pt x="146" y="65"/>
                  </a:cubicBezTo>
                  <a:cubicBezTo>
                    <a:pt x="146" y="29"/>
                    <a:pt x="175" y="0"/>
                    <a:pt x="211" y="0"/>
                  </a:cubicBezTo>
                  <a:cubicBezTo>
                    <a:pt x="219" y="0"/>
                    <a:pt x="226" y="1"/>
                    <a:pt x="234" y="4"/>
                  </a:cubicBezTo>
                  <a:cubicBezTo>
                    <a:pt x="253" y="11"/>
                    <a:pt x="268" y="27"/>
                    <a:pt x="273" y="47"/>
                  </a:cubicBezTo>
                  <a:cubicBezTo>
                    <a:pt x="275" y="53"/>
                    <a:pt x="276" y="59"/>
                    <a:pt x="276" y="65"/>
                  </a:cubicBezTo>
                  <a:cubicBezTo>
                    <a:pt x="276" y="146"/>
                    <a:pt x="276" y="146"/>
                    <a:pt x="276" y="146"/>
                  </a:cubicBezTo>
                  <a:cubicBezTo>
                    <a:pt x="398" y="146"/>
                    <a:pt x="398" y="146"/>
                    <a:pt x="398" y="146"/>
                  </a:cubicBezTo>
                  <a:cubicBezTo>
                    <a:pt x="434" y="146"/>
                    <a:pt x="463" y="175"/>
                    <a:pt x="463" y="211"/>
                  </a:cubicBezTo>
                  <a:cubicBezTo>
                    <a:pt x="463" y="218"/>
                    <a:pt x="461" y="226"/>
                    <a:pt x="459" y="233"/>
                  </a:cubicBezTo>
                  <a:cubicBezTo>
                    <a:pt x="451" y="253"/>
                    <a:pt x="435" y="267"/>
                    <a:pt x="415" y="273"/>
                  </a:cubicBezTo>
                  <a:cubicBezTo>
                    <a:pt x="410" y="275"/>
                    <a:pt x="404" y="275"/>
                    <a:pt x="398" y="275"/>
                  </a:cubicBezTo>
                  <a:cubicBezTo>
                    <a:pt x="317" y="275"/>
                    <a:pt x="317" y="275"/>
                    <a:pt x="317" y="275"/>
                  </a:cubicBezTo>
                  <a:cubicBezTo>
                    <a:pt x="317" y="398"/>
                    <a:pt x="317" y="398"/>
                    <a:pt x="317" y="398"/>
                  </a:cubicBezTo>
                  <a:cubicBezTo>
                    <a:pt x="317" y="433"/>
                    <a:pt x="288" y="462"/>
                    <a:pt x="252" y="46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 dirty="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060A27C0-9FF2-46FE-A8B1-F7466A9A25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" y="2628"/>
              <a:ext cx="297" cy="311"/>
            </a:xfrm>
            <a:custGeom>
              <a:avLst/>
              <a:gdLst>
                <a:gd name="T0" fmla="*/ 258 w 474"/>
                <a:gd name="T1" fmla="*/ 497 h 497"/>
                <a:gd name="T2" fmla="*/ 235 w 474"/>
                <a:gd name="T3" fmla="*/ 493 h 497"/>
                <a:gd name="T4" fmla="*/ 194 w 474"/>
                <a:gd name="T5" fmla="*/ 446 h 497"/>
                <a:gd name="T6" fmla="*/ 192 w 474"/>
                <a:gd name="T7" fmla="*/ 428 h 497"/>
                <a:gd name="T8" fmla="*/ 192 w 474"/>
                <a:gd name="T9" fmla="*/ 340 h 497"/>
                <a:gd name="T10" fmla="*/ 67 w 474"/>
                <a:gd name="T11" fmla="*/ 340 h 497"/>
                <a:gd name="T12" fmla="*/ 0 w 474"/>
                <a:gd name="T13" fmla="*/ 271 h 497"/>
                <a:gd name="T14" fmla="*/ 5 w 474"/>
                <a:gd name="T15" fmla="*/ 246 h 497"/>
                <a:gd name="T16" fmla="*/ 49 w 474"/>
                <a:gd name="T17" fmla="*/ 204 h 497"/>
                <a:gd name="T18" fmla="*/ 67 w 474"/>
                <a:gd name="T19" fmla="*/ 201 h 497"/>
                <a:gd name="T20" fmla="*/ 150 w 474"/>
                <a:gd name="T21" fmla="*/ 201 h 497"/>
                <a:gd name="T22" fmla="*/ 150 w 474"/>
                <a:gd name="T23" fmla="*/ 70 h 497"/>
                <a:gd name="T24" fmla="*/ 216 w 474"/>
                <a:gd name="T25" fmla="*/ 0 h 497"/>
                <a:gd name="T26" fmla="*/ 240 w 474"/>
                <a:gd name="T27" fmla="*/ 4 h 497"/>
                <a:gd name="T28" fmla="*/ 280 w 474"/>
                <a:gd name="T29" fmla="*/ 51 h 497"/>
                <a:gd name="T30" fmla="*/ 283 w 474"/>
                <a:gd name="T31" fmla="*/ 70 h 497"/>
                <a:gd name="T32" fmla="*/ 283 w 474"/>
                <a:gd name="T33" fmla="*/ 157 h 497"/>
                <a:gd name="T34" fmla="*/ 408 w 474"/>
                <a:gd name="T35" fmla="*/ 157 h 497"/>
                <a:gd name="T36" fmla="*/ 474 w 474"/>
                <a:gd name="T37" fmla="*/ 227 h 497"/>
                <a:gd name="T38" fmla="*/ 470 w 474"/>
                <a:gd name="T39" fmla="*/ 251 h 497"/>
                <a:gd name="T40" fmla="*/ 426 w 474"/>
                <a:gd name="T41" fmla="*/ 294 h 497"/>
                <a:gd name="T42" fmla="*/ 408 w 474"/>
                <a:gd name="T43" fmla="*/ 296 h 497"/>
                <a:gd name="T44" fmla="*/ 325 w 474"/>
                <a:gd name="T45" fmla="*/ 296 h 497"/>
                <a:gd name="T46" fmla="*/ 325 w 474"/>
                <a:gd name="T47" fmla="*/ 428 h 497"/>
                <a:gd name="T48" fmla="*/ 258 w 474"/>
                <a:gd name="T49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4" h="497">
                  <a:moveTo>
                    <a:pt x="258" y="497"/>
                  </a:moveTo>
                  <a:cubicBezTo>
                    <a:pt x="250" y="497"/>
                    <a:pt x="243" y="496"/>
                    <a:pt x="235" y="493"/>
                  </a:cubicBezTo>
                  <a:cubicBezTo>
                    <a:pt x="215" y="485"/>
                    <a:pt x="200" y="468"/>
                    <a:pt x="194" y="446"/>
                  </a:cubicBezTo>
                  <a:cubicBezTo>
                    <a:pt x="193" y="440"/>
                    <a:pt x="192" y="434"/>
                    <a:pt x="192" y="428"/>
                  </a:cubicBezTo>
                  <a:cubicBezTo>
                    <a:pt x="192" y="340"/>
                    <a:pt x="192" y="340"/>
                    <a:pt x="192" y="340"/>
                  </a:cubicBezTo>
                  <a:cubicBezTo>
                    <a:pt x="67" y="340"/>
                    <a:pt x="67" y="340"/>
                    <a:pt x="67" y="340"/>
                  </a:cubicBezTo>
                  <a:cubicBezTo>
                    <a:pt x="30" y="340"/>
                    <a:pt x="0" y="309"/>
                    <a:pt x="0" y="271"/>
                  </a:cubicBezTo>
                  <a:cubicBezTo>
                    <a:pt x="0" y="262"/>
                    <a:pt x="2" y="254"/>
                    <a:pt x="5" y="246"/>
                  </a:cubicBezTo>
                  <a:cubicBezTo>
                    <a:pt x="12" y="226"/>
                    <a:pt x="29" y="210"/>
                    <a:pt x="49" y="204"/>
                  </a:cubicBezTo>
                  <a:cubicBezTo>
                    <a:pt x="55" y="202"/>
                    <a:pt x="61" y="201"/>
                    <a:pt x="67" y="201"/>
                  </a:cubicBezTo>
                  <a:cubicBezTo>
                    <a:pt x="150" y="201"/>
                    <a:pt x="150" y="201"/>
                    <a:pt x="150" y="201"/>
                  </a:cubicBezTo>
                  <a:cubicBezTo>
                    <a:pt x="150" y="70"/>
                    <a:pt x="150" y="70"/>
                    <a:pt x="150" y="70"/>
                  </a:cubicBezTo>
                  <a:cubicBezTo>
                    <a:pt x="150" y="31"/>
                    <a:pt x="180" y="0"/>
                    <a:pt x="216" y="0"/>
                  </a:cubicBezTo>
                  <a:cubicBezTo>
                    <a:pt x="224" y="0"/>
                    <a:pt x="232" y="1"/>
                    <a:pt x="240" y="4"/>
                  </a:cubicBezTo>
                  <a:cubicBezTo>
                    <a:pt x="259" y="12"/>
                    <a:pt x="275" y="30"/>
                    <a:pt x="280" y="51"/>
                  </a:cubicBezTo>
                  <a:cubicBezTo>
                    <a:pt x="282" y="57"/>
                    <a:pt x="283" y="63"/>
                    <a:pt x="283" y="70"/>
                  </a:cubicBezTo>
                  <a:cubicBezTo>
                    <a:pt x="283" y="157"/>
                    <a:pt x="283" y="157"/>
                    <a:pt x="283" y="157"/>
                  </a:cubicBezTo>
                  <a:cubicBezTo>
                    <a:pt x="408" y="157"/>
                    <a:pt x="408" y="157"/>
                    <a:pt x="408" y="157"/>
                  </a:cubicBezTo>
                  <a:cubicBezTo>
                    <a:pt x="445" y="157"/>
                    <a:pt x="474" y="188"/>
                    <a:pt x="474" y="227"/>
                  </a:cubicBezTo>
                  <a:cubicBezTo>
                    <a:pt x="474" y="235"/>
                    <a:pt x="473" y="243"/>
                    <a:pt x="470" y="251"/>
                  </a:cubicBezTo>
                  <a:cubicBezTo>
                    <a:pt x="463" y="272"/>
                    <a:pt x="446" y="288"/>
                    <a:pt x="426" y="294"/>
                  </a:cubicBezTo>
                  <a:cubicBezTo>
                    <a:pt x="420" y="295"/>
                    <a:pt x="414" y="296"/>
                    <a:pt x="408" y="296"/>
                  </a:cubicBezTo>
                  <a:cubicBezTo>
                    <a:pt x="325" y="296"/>
                    <a:pt x="325" y="296"/>
                    <a:pt x="325" y="296"/>
                  </a:cubicBezTo>
                  <a:cubicBezTo>
                    <a:pt x="325" y="428"/>
                    <a:pt x="325" y="428"/>
                    <a:pt x="325" y="428"/>
                  </a:cubicBezTo>
                  <a:cubicBezTo>
                    <a:pt x="325" y="466"/>
                    <a:pt x="295" y="497"/>
                    <a:pt x="258" y="4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xmlns="" id="{A1B28AE0-7C9F-4A1C-8306-51126FB50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3" y="1593"/>
              <a:ext cx="223" cy="225"/>
            </a:xfrm>
            <a:custGeom>
              <a:avLst/>
              <a:gdLst>
                <a:gd name="T0" fmla="*/ 193 w 355"/>
                <a:gd name="T1" fmla="*/ 359 h 359"/>
                <a:gd name="T2" fmla="*/ 176 w 355"/>
                <a:gd name="T3" fmla="*/ 356 h 359"/>
                <a:gd name="T4" fmla="*/ 145 w 355"/>
                <a:gd name="T5" fmla="*/ 322 h 359"/>
                <a:gd name="T6" fmla="*/ 143 w 355"/>
                <a:gd name="T7" fmla="*/ 309 h 359"/>
                <a:gd name="T8" fmla="*/ 143 w 355"/>
                <a:gd name="T9" fmla="*/ 245 h 359"/>
                <a:gd name="T10" fmla="*/ 50 w 355"/>
                <a:gd name="T11" fmla="*/ 245 h 359"/>
                <a:gd name="T12" fmla="*/ 0 w 355"/>
                <a:gd name="T13" fmla="*/ 195 h 359"/>
                <a:gd name="T14" fmla="*/ 3 w 355"/>
                <a:gd name="T15" fmla="*/ 178 h 359"/>
                <a:gd name="T16" fmla="*/ 36 w 355"/>
                <a:gd name="T17" fmla="*/ 147 h 359"/>
                <a:gd name="T18" fmla="*/ 50 w 355"/>
                <a:gd name="T19" fmla="*/ 145 h 359"/>
                <a:gd name="T20" fmla="*/ 112 w 355"/>
                <a:gd name="T21" fmla="*/ 145 h 359"/>
                <a:gd name="T22" fmla="*/ 112 w 355"/>
                <a:gd name="T23" fmla="*/ 50 h 359"/>
                <a:gd name="T24" fmla="*/ 162 w 355"/>
                <a:gd name="T25" fmla="*/ 0 h 359"/>
                <a:gd name="T26" fmla="*/ 179 w 355"/>
                <a:gd name="T27" fmla="*/ 3 h 359"/>
                <a:gd name="T28" fmla="*/ 210 w 355"/>
                <a:gd name="T29" fmla="*/ 37 h 359"/>
                <a:gd name="T30" fmla="*/ 211 w 355"/>
                <a:gd name="T31" fmla="*/ 50 h 359"/>
                <a:gd name="T32" fmla="*/ 211 w 355"/>
                <a:gd name="T33" fmla="*/ 113 h 359"/>
                <a:gd name="T34" fmla="*/ 305 w 355"/>
                <a:gd name="T35" fmla="*/ 113 h 359"/>
                <a:gd name="T36" fmla="*/ 355 w 355"/>
                <a:gd name="T37" fmla="*/ 164 h 359"/>
                <a:gd name="T38" fmla="*/ 352 w 355"/>
                <a:gd name="T39" fmla="*/ 181 h 359"/>
                <a:gd name="T40" fmla="*/ 318 w 355"/>
                <a:gd name="T41" fmla="*/ 212 h 359"/>
                <a:gd name="T42" fmla="*/ 305 w 355"/>
                <a:gd name="T43" fmla="*/ 214 h 359"/>
                <a:gd name="T44" fmla="*/ 243 w 355"/>
                <a:gd name="T45" fmla="*/ 214 h 359"/>
                <a:gd name="T46" fmla="*/ 243 w 355"/>
                <a:gd name="T47" fmla="*/ 309 h 359"/>
                <a:gd name="T48" fmla="*/ 193 w 355"/>
                <a:gd name="T49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9">
                  <a:moveTo>
                    <a:pt x="193" y="359"/>
                  </a:moveTo>
                  <a:cubicBezTo>
                    <a:pt x="187" y="359"/>
                    <a:pt x="181" y="358"/>
                    <a:pt x="176" y="356"/>
                  </a:cubicBezTo>
                  <a:cubicBezTo>
                    <a:pt x="161" y="350"/>
                    <a:pt x="149" y="337"/>
                    <a:pt x="145" y="322"/>
                  </a:cubicBezTo>
                  <a:cubicBezTo>
                    <a:pt x="144" y="318"/>
                    <a:pt x="143" y="313"/>
                    <a:pt x="143" y="309"/>
                  </a:cubicBezTo>
                  <a:cubicBezTo>
                    <a:pt x="143" y="245"/>
                    <a:pt x="143" y="245"/>
                    <a:pt x="143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22" y="245"/>
                    <a:pt x="0" y="223"/>
                    <a:pt x="0" y="195"/>
                  </a:cubicBezTo>
                  <a:cubicBezTo>
                    <a:pt x="0" y="189"/>
                    <a:pt x="1" y="183"/>
                    <a:pt x="3" y="178"/>
                  </a:cubicBezTo>
                  <a:cubicBezTo>
                    <a:pt x="9" y="163"/>
                    <a:pt x="21" y="151"/>
                    <a:pt x="36" y="147"/>
                  </a:cubicBezTo>
                  <a:cubicBezTo>
                    <a:pt x="41" y="146"/>
                    <a:pt x="45" y="145"/>
                    <a:pt x="50" y="145"/>
                  </a:cubicBezTo>
                  <a:cubicBezTo>
                    <a:pt x="112" y="145"/>
                    <a:pt x="112" y="145"/>
                    <a:pt x="112" y="145"/>
                  </a:cubicBezTo>
                  <a:cubicBezTo>
                    <a:pt x="112" y="50"/>
                    <a:pt x="112" y="50"/>
                    <a:pt x="112" y="50"/>
                  </a:cubicBezTo>
                  <a:cubicBezTo>
                    <a:pt x="112" y="22"/>
                    <a:pt x="134" y="0"/>
                    <a:pt x="162" y="0"/>
                  </a:cubicBezTo>
                  <a:cubicBezTo>
                    <a:pt x="168" y="0"/>
                    <a:pt x="174" y="1"/>
                    <a:pt x="179" y="3"/>
                  </a:cubicBezTo>
                  <a:cubicBezTo>
                    <a:pt x="194" y="9"/>
                    <a:pt x="205" y="21"/>
                    <a:pt x="210" y="37"/>
                  </a:cubicBezTo>
                  <a:cubicBezTo>
                    <a:pt x="211" y="41"/>
                    <a:pt x="211" y="46"/>
                    <a:pt x="211" y="50"/>
                  </a:cubicBezTo>
                  <a:cubicBezTo>
                    <a:pt x="211" y="113"/>
                    <a:pt x="211" y="113"/>
                    <a:pt x="211" y="113"/>
                  </a:cubicBezTo>
                  <a:cubicBezTo>
                    <a:pt x="305" y="113"/>
                    <a:pt x="305" y="113"/>
                    <a:pt x="305" y="113"/>
                  </a:cubicBezTo>
                  <a:cubicBezTo>
                    <a:pt x="332" y="113"/>
                    <a:pt x="355" y="136"/>
                    <a:pt x="355" y="164"/>
                  </a:cubicBezTo>
                  <a:cubicBezTo>
                    <a:pt x="355" y="170"/>
                    <a:pt x="354" y="175"/>
                    <a:pt x="352" y="181"/>
                  </a:cubicBezTo>
                  <a:cubicBezTo>
                    <a:pt x="346" y="196"/>
                    <a:pt x="334" y="208"/>
                    <a:pt x="318" y="212"/>
                  </a:cubicBezTo>
                  <a:cubicBezTo>
                    <a:pt x="314" y="213"/>
                    <a:pt x="310" y="214"/>
                    <a:pt x="305" y="214"/>
                  </a:cubicBezTo>
                  <a:cubicBezTo>
                    <a:pt x="243" y="214"/>
                    <a:pt x="243" y="214"/>
                    <a:pt x="243" y="214"/>
                  </a:cubicBezTo>
                  <a:cubicBezTo>
                    <a:pt x="243" y="309"/>
                    <a:pt x="243" y="309"/>
                    <a:pt x="243" y="309"/>
                  </a:cubicBezTo>
                  <a:cubicBezTo>
                    <a:pt x="243" y="336"/>
                    <a:pt x="220" y="359"/>
                    <a:pt x="193" y="359"/>
                  </a:cubicBezTo>
                </a:path>
              </a:pathLst>
            </a:custGeom>
            <a:solidFill>
              <a:srgbClr val="95A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 dirty="0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xmlns="" id="{1577027F-58DF-4A4D-9F80-70130E521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4" y="1456"/>
              <a:ext cx="126" cy="120"/>
            </a:xfrm>
            <a:custGeom>
              <a:avLst/>
              <a:gdLst>
                <a:gd name="T0" fmla="*/ 110 w 201"/>
                <a:gd name="T1" fmla="*/ 191 h 191"/>
                <a:gd name="T2" fmla="*/ 100 w 201"/>
                <a:gd name="T3" fmla="*/ 189 h 191"/>
                <a:gd name="T4" fmla="*/ 83 w 201"/>
                <a:gd name="T5" fmla="*/ 171 h 191"/>
                <a:gd name="T6" fmla="*/ 82 w 201"/>
                <a:gd name="T7" fmla="*/ 164 h 191"/>
                <a:gd name="T8" fmla="*/ 82 w 201"/>
                <a:gd name="T9" fmla="*/ 131 h 191"/>
                <a:gd name="T10" fmla="*/ 29 w 201"/>
                <a:gd name="T11" fmla="*/ 131 h 191"/>
                <a:gd name="T12" fmla="*/ 0 w 201"/>
                <a:gd name="T13" fmla="*/ 104 h 191"/>
                <a:gd name="T14" fmla="*/ 2 w 201"/>
                <a:gd name="T15" fmla="*/ 95 h 191"/>
                <a:gd name="T16" fmla="*/ 21 w 201"/>
                <a:gd name="T17" fmla="*/ 78 h 191"/>
                <a:gd name="T18" fmla="*/ 29 w 201"/>
                <a:gd name="T19" fmla="*/ 77 h 191"/>
                <a:gd name="T20" fmla="*/ 64 w 201"/>
                <a:gd name="T21" fmla="*/ 77 h 191"/>
                <a:gd name="T22" fmla="*/ 64 w 201"/>
                <a:gd name="T23" fmla="*/ 27 h 191"/>
                <a:gd name="T24" fmla="*/ 92 w 201"/>
                <a:gd name="T25" fmla="*/ 0 h 191"/>
                <a:gd name="T26" fmla="*/ 102 w 201"/>
                <a:gd name="T27" fmla="*/ 2 h 191"/>
                <a:gd name="T28" fmla="*/ 119 w 201"/>
                <a:gd name="T29" fmla="*/ 20 h 191"/>
                <a:gd name="T30" fmla="*/ 120 w 201"/>
                <a:gd name="T31" fmla="*/ 27 h 191"/>
                <a:gd name="T32" fmla="*/ 120 w 201"/>
                <a:gd name="T33" fmla="*/ 60 h 191"/>
                <a:gd name="T34" fmla="*/ 173 w 201"/>
                <a:gd name="T35" fmla="*/ 60 h 191"/>
                <a:gd name="T36" fmla="*/ 201 w 201"/>
                <a:gd name="T37" fmla="*/ 87 h 191"/>
                <a:gd name="T38" fmla="*/ 200 w 201"/>
                <a:gd name="T39" fmla="*/ 96 h 191"/>
                <a:gd name="T40" fmla="*/ 181 w 201"/>
                <a:gd name="T41" fmla="*/ 113 h 191"/>
                <a:gd name="T42" fmla="*/ 173 w 201"/>
                <a:gd name="T43" fmla="*/ 114 h 191"/>
                <a:gd name="T44" fmla="*/ 138 w 201"/>
                <a:gd name="T45" fmla="*/ 114 h 191"/>
                <a:gd name="T46" fmla="*/ 138 w 201"/>
                <a:gd name="T47" fmla="*/ 164 h 191"/>
                <a:gd name="T48" fmla="*/ 110 w 201"/>
                <a:gd name="T49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1" h="191">
                  <a:moveTo>
                    <a:pt x="110" y="191"/>
                  </a:moveTo>
                  <a:cubicBezTo>
                    <a:pt x="106" y="191"/>
                    <a:pt x="103" y="191"/>
                    <a:pt x="100" y="189"/>
                  </a:cubicBezTo>
                  <a:cubicBezTo>
                    <a:pt x="91" y="186"/>
                    <a:pt x="85" y="180"/>
                    <a:pt x="83" y="171"/>
                  </a:cubicBezTo>
                  <a:cubicBezTo>
                    <a:pt x="82" y="169"/>
                    <a:pt x="82" y="167"/>
                    <a:pt x="82" y="164"/>
                  </a:cubicBezTo>
                  <a:cubicBezTo>
                    <a:pt x="82" y="131"/>
                    <a:pt x="82" y="131"/>
                    <a:pt x="82" y="131"/>
                  </a:cubicBezTo>
                  <a:cubicBezTo>
                    <a:pt x="29" y="131"/>
                    <a:pt x="29" y="131"/>
                    <a:pt x="29" y="131"/>
                  </a:cubicBezTo>
                  <a:cubicBezTo>
                    <a:pt x="13" y="131"/>
                    <a:pt x="0" y="119"/>
                    <a:pt x="0" y="104"/>
                  </a:cubicBezTo>
                  <a:cubicBezTo>
                    <a:pt x="0" y="101"/>
                    <a:pt x="1" y="98"/>
                    <a:pt x="2" y="95"/>
                  </a:cubicBezTo>
                  <a:cubicBezTo>
                    <a:pt x="5" y="87"/>
                    <a:pt x="12" y="80"/>
                    <a:pt x="21" y="78"/>
                  </a:cubicBezTo>
                  <a:cubicBezTo>
                    <a:pt x="23" y="78"/>
                    <a:pt x="26" y="77"/>
                    <a:pt x="29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12"/>
                    <a:pt x="76" y="0"/>
                    <a:pt x="92" y="0"/>
                  </a:cubicBezTo>
                  <a:cubicBezTo>
                    <a:pt x="95" y="0"/>
                    <a:pt x="99" y="1"/>
                    <a:pt x="102" y="2"/>
                  </a:cubicBezTo>
                  <a:cubicBezTo>
                    <a:pt x="110" y="5"/>
                    <a:pt x="117" y="11"/>
                    <a:pt x="119" y="20"/>
                  </a:cubicBezTo>
                  <a:cubicBezTo>
                    <a:pt x="120" y="22"/>
                    <a:pt x="120" y="24"/>
                    <a:pt x="120" y="27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73" y="60"/>
                    <a:pt x="173" y="60"/>
                    <a:pt x="173" y="60"/>
                  </a:cubicBezTo>
                  <a:cubicBezTo>
                    <a:pt x="189" y="60"/>
                    <a:pt x="201" y="72"/>
                    <a:pt x="201" y="87"/>
                  </a:cubicBezTo>
                  <a:cubicBezTo>
                    <a:pt x="201" y="90"/>
                    <a:pt x="201" y="93"/>
                    <a:pt x="200" y="96"/>
                  </a:cubicBezTo>
                  <a:cubicBezTo>
                    <a:pt x="196" y="104"/>
                    <a:pt x="189" y="111"/>
                    <a:pt x="181" y="113"/>
                  </a:cubicBezTo>
                  <a:cubicBezTo>
                    <a:pt x="178" y="113"/>
                    <a:pt x="176" y="114"/>
                    <a:pt x="173" y="114"/>
                  </a:cubicBezTo>
                  <a:cubicBezTo>
                    <a:pt x="138" y="114"/>
                    <a:pt x="138" y="114"/>
                    <a:pt x="138" y="114"/>
                  </a:cubicBezTo>
                  <a:cubicBezTo>
                    <a:pt x="138" y="164"/>
                    <a:pt x="138" y="164"/>
                    <a:pt x="138" y="164"/>
                  </a:cubicBezTo>
                  <a:cubicBezTo>
                    <a:pt x="138" y="179"/>
                    <a:pt x="125" y="191"/>
                    <a:pt x="110" y="1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xmlns="" id="{6A585167-CF37-48CD-8944-70256A35F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6" y="994"/>
              <a:ext cx="346" cy="330"/>
            </a:xfrm>
            <a:custGeom>
              <a:avLst/>
              <a:gdLst>
                <a:gd name="T0" fmla="*/ 298 w 552"/>
                <a:gd name="T1" fmla="*/ 528 h 528"/>
                <a:gd name="T2" fmla="*/ 265 w 552"/>
                <a:gd name="T3" fmla="*/ 522 h 528"/>
                <a:gd name="T4" fmla="*/ 206 w 552"/>
                <a:gd name="T5" fmla="*/ 460 h 528"/>
                <a:gd name="T6" fmla="*/ 202 w 552"/>
                <a:gd name="T7" fmla="*/ 435 h 528"/>
                <a:gd name="T8" fmla="*/ 202 w 552"/>
                <a:gd name="T9" fmla="*/ 378 h 528"/>
                <a:gd name="T10" fmla="*/ 96 w 552"/>
                <a:gd name="T11" fmla="*/ 378 h 528"/>
                <a:gd name="T12" fmla="*/ 0 w 552"/>
                <a:gd name="T13" fmla="*/ 285 h 528"/>
                <a:gd name="T14" fmla="*/ 6 w 552"/>
                <a:gd name="T15" fmla="*/ 252 h 528"/>
                <a:gd name="T16" fmla="*/ 71 w 552"/>
                <a:gd name="T17" fmla="*/ 195 h 528"/>
                <a:gd name="T18" fmla="*/ 96 w 552"/>
                <a:gd name="T19" fmla="*/ 192 h 528"/>
                <a:gd name="T20" fmla="*/ 158 w 552"/>
                <a:gd name="T21" fmla="*/ 192 h 528"/>
                <a:gd name="T22" fmla="*/ 158 w 552"/>
                <a:gd name="T23" fmla="*/ 93 h 528"/>
                <a:gd name="T24" fmla="*/ 254 w 552"/>
                <a:gd name="T25" fmla="*/ 0 h 528"/>
                <a:gd name="T26" fmla="*/ 287 w 552"/>
                <a:gd name="T27" fmla="*/ 6 h 528"/>
                <a:gd name="T28" fmla="*/ 347 w 552"/>
                <a:gd name="T29" fmla="*/ 68 h 528"/>
                <a:gd name="T30" fmla="*/ 350 w 552"/>
                <a:gd name="T31" fmla="*/ 93 h 528"/>
                <a:gd name="T32" fmla="*/ 350 w 552"/>
                <a:gd name="T33" fmla="*/ 150 h 528"/>
                <a:gd name="T34" fmla="*/ 456 w 552"/>
                <a:gd name="T35" fmla="*/ 150 h 528"/>
                <a:gd name="T36" fmla="*/ 552 w 552"/>
                <a:gd name="T37" fmla="*/ 243 h 528"/>
                <a:gd name="T38" fmla="*/ 546 w 552"/>
                <a:gd name="T39" fmla="*/ 276 h 528"/>
                <a:gd name="T40" fmla="*/ 481 w 552"/>
                <a:gd name="T41" fmla="*/ 332 h 528"/>
                <a:gd name="T42" fmla="*/ 456 w 552"/>
                <a:gd name="T43" fmla="*/ 336 h 528"/>
                <a:gd name="T44" fmla="*/ 394 w 552"/>
                <a:gd name="T45" fmla="*/ 336 h 528"/>
                <a:gd name="T46" fmla="*/ 394 w 552"/>
                <a:gd name="T47" fmla="*/ 435 h 528"/>
                <a:gd name="T48" fmla="*/ 298 w 552"/>
                <a:gd name="T49" fmla="*/ 528 h 528"/>
                <a:gd name="T50" fmla="*/ 96 w 552"/>
                <a:gd name="T51" fmla="*/ 218 h 528"/>
                <a:gd name="T52" fmla="*/ 78 w 552"/>
                <a:gd name="T53" fmla="*/ 221 h 528"/>
                <a:gd name="T54" fmla="*/ 31 w 552"/>
                <a:gd name="T55" fmla="*/ 262 h 528"/>
                <a:gd name="T56" fmla="*/ 27 w 552"/>
                <a:gd name="T57" fmla="*/ 285 h 528"/>
                <a:gd name="T58" fmla="*/ 96 w 552"/>
                <a:gd name="T59" fmla="*/ 351 h 528"/>
                <a:gd name="T60" fmla="*/ 228 w 552"/>
                <a:gd name="T61" fmla="*/ 351 h 528"/>
                <a:gd name="T62" fmla="*/ 228 w 552"/>
                <a:gd name="T63" fmla="*/ 435 h 528"/>
                <a:gd name="T64" fmla="*/ 231 w 552"/>
                <a:gd name="T65" fmla="*/ 453 h 528"/>
                <a:gd name="T66" fmla="*/ 274 w 552"/>
                <a:gd name="T67" fmla="*/ 497 h 528"/>
                <a:gd name="T68" fmla="*/ 298 w 552"/>
                <a:gd name="T69" fmla="*/ 501 h 528"/>
                <a:gd name="T70" fmla="*/ 368 w 552"/>
                <a:gd name="T71" fmla="*/ 435 h 528"/>
                <a:gd name="T72" fmla="*/ 368 w 552"/>
                <a:gd name="T73" fmla="*/ 309 h 528"/>
                <a:gd name="T74" fmla="*/ 456 w 552"/>
                <a:gd name="T75" fmla="*/ 309 h 528"/>
                <a:gd name="T76" fmla="*/ 475 w 552"/>
                <a:gd name="T77" fmla="*/ 307 h 528"/>
                <a:gd name="T78" fmla="*/ 521 w 552"/>
                <a:gd name="T79" fmla="*/ 266 h 528"/>
                <a:gd name="T80" fmla="*/ 526 w 552"/>
                <a:gd name="T81" fmla="*/ 243 h 528"/>
                <a:gd name="T82" fmla="*/ 456 w 552"/>
                <a:gd name="T83" fmla="*/ 176 h 528"/>
                <a:gd name="T84" fmla="*/ 324 w 552"/>
                <a:gd name="T85" fmla="*/ 176 h 528"/>
                <a:gd name="T86" fmla="*/ 324 w 552"/>
                <a:gd name="T87" fmla="*/ 93 h 528"/>
                <a:gd name="T88" fmla="*/ 321 w 552"/>
                <a:gd name="T89" fmla="*/ 75 h 528"/>
                <a:gd name="T90" fmla="*/ 278 w 552"/>
                <a:gd name="T91" fmla="*/ 30 h 528"/>
                <a:gd name="T92" fmla="*/ 254 w 552"/>
                <a:gd name="T93" fmla="*/ 26 h 528"/>
                <a:gd name="T94" fmla="*/ 184 w 552"/>
                <a:gd name="T95" fmla="*/ 93 h 528"/>
                <a:gd name="T96" fmla="*/ 184 w 552"/>
                <a:gd name="T97" fmla="*/ 218 h 528"/>
                <a:gd name="T98" fmla="*/ 96 w 552"/>
                <a:gd name="T99" fmla="*/ 21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52" h="528">
                  <a:moveTo>
                    <a:pt x="298" y="528"/>
                  </a:moveTo>
                  <a:cubicBezTo>
                    <a:pt x="287" y="528"/>
                    <a:pt x="276" y="526"/>
                    <a:pt x="265" y="522"/>
                  </a:cubicBezTo>
                  <a:cubicBezTo>
                    <a:pt x="236" y="512"/>
                    <a:pt x="214" y="489"/>
                    <a:pt x="206" y="460"/>
                  </a:cubicBezTo>
                  <a:cubicBezTo>
                    <a:pt x="203" y="452"/>
                    <a:pt x="202" y="443"/>
                    <a:pt x="202" y="435"/>
                  </a:cubicBezTo>
                  <a:cubicBezTo>
                    <a:pt x="202" y="378"/>
                    <a:pt x="202" y="378"/>
                    <a:pt x="202" y="378"/>
                  </a:cubicBezTo>
                  <a:cubicBezTo>
                    <a:pt x="96" y="378"/>
                    <a:pt x="96" y="378"/>
                    <a:pt x="96" y="378"/>
                  </a:cubicBezTo>
                  <a:cubicBezTo>
                    <a:pt x="43" y="378"/>
                    <a:pt x="0" y="336"/>
                    <a:pt x="0" y="285"/>
                  </a:cubicBezTo>
                  <a:cubicBezTo>
                    <a:pt x="0" y="274"/>
                    <a:pt x="2" y="263"/>
                    <a:pt x="6" y="252"/>
                  </a:cubicBezTo>
                  <a:cubicBezTo>
                    <a:pt x="17" y="224"/>
                    <a:pt x="41" y="203"/>
                    <a:pt x="71" y="195"/>
                  </a:cubicBezTo>
                  <a:cubicBezTo>
                    <a:pt x="79" y="193"/>
                    <a:pt x="88" y="192"/>
                    <a:pt x="96" y="192"/>
                  </a:cubicBezTo>
                  <a:cubicBezTo>
                    <a:pt x="158" y="192"/>
                    <a:pt x="158" y="192"/>
                    <a:pt x="158" y="192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158" y="42"/>
                    <a:pt x="201" y="0"/>
                    <a:pt x="254" y="0"/>
                  </a:cubicBezTo>
                  <a:cubicBezTo>
                    <a:pt x="265" y="0"/>
                    <a:pt x="277" y="2"/>
                    <a:pt x="287" y="6"/>
                  </a:cubicBezTo>
                  <a:cubicBezTo>
                    <a:pt x="316" y="16"/>
                    <a:pt x="338" y="39"/>
                    <a:pt x="347" y="68"/>
                  </a:cubicBezTo>
                  <a:cubicBezTo>
                    <a:pt x="349" y="76"/>
                    <a:pt x="350" y="84"/>
                    <a:pt x="350" y="93"/>
                  </a:cubicBezTo>
                  <a:cubicBezTo>
                    <a:pt x="350" y="150"/>
                    <a:pt x="350" y="150"/>
                    <a:pt x="350" y="150"/>
                  </a:cubicBezTo>
                  <a:cubicBezTo>
                    <a:pt x="456" y="150"/>
                    <a:pt x="456" y="150"/>
                    <a:pt x="456" y="150"/>
                  </a:cubicBezTo>
                  <a:cubicBezTo>
                    <a:pt x="509" y="150"/>
                    <a:pt x="552" y="192"/>
                    <a:pt x="552" y="243"/>
                  </a:cubicBezTo>
                  <a:cubicBezTo>
                    <a:pt x="552" y="254"/>
                    <a:pt x="550" y="265"/>
                    <a:pt x="546" y="276"/>
                  </a:cubicBezTo>
                  <a:cubicBezTo>
                    <a:pt x="535" y="303"/>
                    <a:pt x="511" y="325"/>
                    <a:pt x="481" y="332"/>
                  </a:cubicBezTo>
                  <a:cubicBezTo>
                    <a:pt x="473" y="335"/>
                    <a:pt x="464" y="336"/>
                    <a:pt x="456" y="336"/>
                  </a:cubicBezTo>
                  <a:cubicBezTo>
                    <a:pt x="394" y="336"/>
                    <a:pt x="394" y="336"/>
                    <a:pt x="394" y="336"/>
                  </a:cubicBezTo>
                  <a:cubicBezTo>
                    <a:pt x="394" y="435"/>
                    <a:pt x="394" y="435"/>
                    <a:pt x="394" y="435"/>
                  </a:cubicBezTo>
                  <a:cubicBezTo>
                    <a:pt x="394" y="486"/>
                    <a:pt x="351" y="528"/>
                    <a:pt x="298" y="528"/>
                  </a:cubicBezTo>
                  <a:close/>
                  <a:moveTo>
                    <a:pt x="96" y="218"/>
                  </a:moveTo>
                  <a:cubicBezTo>
                    <a:pt x="90" y="218"/>
                    <a:pt x="84" y="219"/>
                    <a:pt x="78" y="221"/>
                  </a:cubicBezTo>
                  <a:cubicBezTo>
                    <a:pt x="56" y="226"/>
                    <a:pt x="39" y="242"/>
                    <a:pt x="31" y="262"/>
                  </a:cubicBezTo>
                  <a:cubicBezTo>
                    <a:pt x="28" y="269"/>
                    <a:pt x="27" y="277"/>
                    <a:pt x="27" y="285"/>
                  </a:cubicBezTo>
                  <a:cubicBezTo>
                    <a:pt x="27" y="322"/>
                    <a:pt x="58" y="351"/>
                    <a:pt x="96" y="351"/>
                  </a:cubicBezTo>
                  <a:cubicBezTo>
                    <a:pt x="228" y="351"/>
                    <a:pt x="228" y="351"/>
                    <a:pt x="228" y="351"/>
                  </a:cubicBezTo>
                  <a:cubicBezTo>
                    <a:pt x="228" y="435"/>
                    <a:pt x="228" y="435"/>
                    <a:pt x="228" y="435"/>
                  </a:cubicBezTo>
                  <a:cubicBezTo>
                    <a:pt x="228" y="441"/>
                    <a:pt x="229" y="447"/>
                    <a:pt x="231" y="453"/>
                  </a:cubicBezTo>
                  <a:cubicBezTo>
                    <a:pt x="237" y="473"/>
                    <a:pt x="253" y="490"/>
                    <a:pt x="274" y="497"/>
                  </a:cubicBezTo>
                  <a:cubicBezTo>
                    <a:pt x="282" y="500"/>
                    <a:pt x="290" y="501"/>
                    <a:pt x="298" y="501"/>
                  </a:cubicBezTo>
                  <a:cubicBezTo>
                    <a:pt x="337" y="501"/>
                    <a:pt x="368" y="472"/>
                    <a:pt x="368" y="435"/>
                  </a:cubicBezTo>
                  <a:cubicBezTo>
                    <a:pt x="368" y="309"/>
                    <a:pt x="368" y="309"/>
                    <a:pt x="368" y="309"/>
                  </a:cubicBezTo>
                  <a:cubicBezTo>
                    <a:pt x="456" y="309"/>
                    <a:pt x="456" y="309"/>
                    <a:pt x="456" y="309"/>
                  </a:cubicBezTo>
                  <a:cubicBezTo>
                    <a:pt x="462" y="309"/>
                    <a:pt x="468" y="309"/>
                    <a:pt x="475" y="307"/>
                  </a:cubicBezTo>
                  <a:cubicBezTo>
                    <a:pt x="496" y="301"/>
                    <a:pt x="514" y="286"/>
                    <a:pt x="521" y="266"/>
                  </a:cubicBezTo>
                  <a:cubicBezTo>
                    <a:pt x="524" y="259"/>
                    <a:pt x="526" y="251"/>
                    <a:pt x="526" y="243"/>
                  </a:cubicBezTo>
                  <a:cubicBezTo>
                    <a:pt x="526" y="206"/>
                    <a:pt x="494" y="176"/>
                    <a:pt x="456" y="176"/>
                  </a:cubicBezTo>
                  <a:cubicBezTo>
                    <a:pt x="324" y="176"/>
                    <a:pt x="324" y="176"/>
                    <a:pt x="324" y="176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4" y="87"/>
                    <a:pt x="323" y="81"/>
                    <a:pt x="321" y="75"/>
                  </a:cubicBezTo>
                  <a:cubicBezTo>
                    <a:pt x="316" y="55"/>
                    <a:pt x="299" y="38"/>
                    <a:pt x="278" y="30"/>
                  </a:cubicBezTo>
                  <a:cubicBezTo>
                    <a:pt x="271" y="28"/>
                    <a:pt x="262" y="26"/>
                    <a:pt x="254" y="26"/>
                  </a:cubicBezTo>
                  <a:cubicBezTo>
                    <a:pt x="216" y="26"/>
                    <a:pt x="184" y="56"/>
                    <a:pt x="184" y="93"/>
                  </a:cubicBezTo>
                  <a:cubicBezTo>
                    <a:pt x="184" y="218"/>
                    <a:pt x="184" y="218"/>
                    <a:pt x="184" y="218"/>
                  </a:cubicBezTo>
                  <a:lnTo>
                    <a:pt x="96" y="2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xmlns="" id="{3CEE208A-47E8-4B56-BF35-1E4C20C64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4" y="2435"/>
              <a:ext cx="167" cy="157"/>
            </a:xfrm>
            <a:custGeom>
              <a:avLst/>
              <a:gdLst>
                <a:gd name="T0" fmla="*/ 144 w 265"/>
                <a:gd name="T1" fmla="*/ 252 h 252"/>
                <a:gd name="T2" fmla="*/ 131 w 265"/>
                <a:gd name="T3" fmla="*/ 250 h 252"/>
                <a:gd name="T4" fmla="*/ 109 w 265"/>
                <a:gd name="T5" fmla="*/ 226 h 252"/>
                <a:gd name="T6" fmla="*/ 107 w 265"/>
                <a:gd name="T7" fmla="*/ 217 h 252"/>
                <a:gd name="T8" fmla="*/ 107 w 265"/>
                <a:gd name="T9" fmla="*/ 172 h 252"/>
                <a:gd name="T10" fmla="*/ 37 w 265"/>
                <a:gd name="T11" fmla="*/ 172 h 252"/>
                <a:gd name="T12" fmla="*/ 0 w 265"/>
                <a:gd name="T13" fmla="*/ 137 h 252"/>
                <a:gd name="T14" fmla="*/ 2 w 265"/>
                <a:gd name="T15" fmla="*/ 125 h 252"/>
                <a:gd name="T16" fmla="*/ 27 w 265"/>
                <a:gd name="T17" fmla="*/ 103 h 252"/>
                <a:gd name="T18" fmla="*/ 37 w 265"/>
                <a:gd name="T19" fmla="*/ 102 h 252"/>
                <a:gd name="T20" fmla="*/ 84 w 265"/>
                <a:gd name="T21" fmla="*/ 102 h 252"/>
                <a:gd name="T22" fmla="*/ 84 w 265"/>
                <a:gd name="T23" fmla="*/ 35 h 252"/>
                <a:gd name="T24" fmla="*/ 121 w 265"/>
                <a:gd name="T25" fmla="*/ 0 h 252"/>
                <a:gd name="T26" fmla="*/ 134 w 265"/>
                <a:gd name="T27" fmla="*/ 2 h 252"/>
                <a:gd name="T28" fmla="*/ 157 w 265"/>
                <a:gd name="T29" fmla="*/ 25 h 252"/>
                <a:gd name="T30" fmla="*/ 158 w 265"/>
                <a:gd name="T31" fmla="*/ 35 h 252"/>
                <a:gd name="T32" fmla="*/ 158 w 265"/>
                <a:gd name="T33" fmla="*/ 79 h 252"/>
                <a:gd name="T34" fmla="*/ 228 w 265"/>
                <a:gd name="T35" fmla="*/ 79 h 252"/>
                <a:gd name="T36" fmla="*/ 265 w 265"/>
                <a:gd name="T37" fmla="*/ 115 h 252"/>
                <a:gd name="T38" fmla="*/ 263 w 265"/>
                <a:gd name="T39" fmla="*/ 127 h 252"/>
                <a:gd name="T40" fmla="*/ 238 w 265"/>
                <a:gd name="T41" fmla="*/ 149 h 252"/>
                <a:gd name="T42" fmla="*/ 228 w 265"/>
                <a:gd name="T43" fmla="*/ 150 h 252"/>
                <a:gd name="T44" fmla="*/ 182 w 265"/>
                <a:gd name="T45" fmla="*/ 150 h 252"/>
                <a:gd name="T46" fmla="*/ 182 w 265"/>
                <a:gd name="T47" fmla="*/ 217 h 252"/>
                <a:gd name="T48" fmla="*/ 144 w 265"/>
                <a:gd name="T49" fmla="*/ 25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5" h="252">
                  <a:moveTo>
                    <a:pt x="144" y="252"/>
                  </a:moveTo>
                  <a:cubicBezTo>
                    <a:pt x="140" y="252"/>
                    <a:pt x="136" y="251"/>
                    <a:pt x="131" y="250"/>
                  </a:cubicBezTo>
                  <a:cubicBezTo>
                    <a:pt x="120" y="246"/>
                    <a:pt x="112" y="237"/>
                    <a:pt x="109" y="226"/>
                  </a:cubicBezTo>
                  <a:cubicBezTo>
                    <a:pt x="108" y="223"/>
                    <a:pt x="107" y="220"/>
                    <a:pt x="107" y="217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17" y="172"/>
                    <a:pt x="0" y="156"/>
                    <a:pt x="0" y="137"/>
                  </a:cubicBezTo>
                  <a:cubicBezTo>
                    <a:pt x="0" y="133"/>
                    <a:pt x="1" y="129"/>
                    <a:pt x="2" y="125"/>
                  </a:cubicBezTo>
                  <a:cubicBezTo>
                    <a:pt x="7" y="114"/>
                    <a:pt x="16" y="106"/>
                    <a:pt x="27" y="103"/>
                  </a:cubicBezTo>
                  <a:cubicBezTo>
                    <a:pt x="30" y="102"/>
                    <a:pt x="34" y="102"/>
                    <a:pt x="37" y="102"/>
                  </a:cubicBezTo>
                  <a:cubicBezTo>
                    <a:pt x="84" y="102"/>
                    <a:pt x="84" y="102"/>
                    <a:pt x="84" y="102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4" y="15"/>
                    <a:pt x="101" y="0"/>
                    <a:pt x="121" y="0"/>
                  </a:cubicBezTo>
                  <a:cubicBezTo>
                    <a:pt x="125" y="0"/>
                    <a:pt x="130" y="0"/>
                    <a:pt x="134" y="2"/>
                  </a:cubicBezTo>
                  <a:cubicBezTo>
                    <a:pt x="145" y="6"/>
                    <a:pt x="154" y="15"/>
                    <a:pt x="157" y="25"/>
                  </a:cubicBezTo>
                  <a:cubicBezTo>
                    <a:pt x="158" y="29"/>
                    <a:pt x="158" y="32"/>
                    <a:pt x="158" y="35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49" y="79"/>
                    <a:pt x="265" y="95"/>
                    <a:pt x="265" y="115"/>
                  </a:cubicBezTo>
                  <a:cubicBezTo>
                    <a:pt x="265" y="119"/>
                    <a:pt x="265" y="123"/>
                    <a:pt x="263" y="127"/>
                  </a:cubicBezTo>
                  <a:cubicBezTo>
                    <a:pt x="259" y="137"/>
                    <a:pt x="250" y="146"/>
                    <a:pt x="238" y="149"/>
                  </a:cubicBezTo>
                  <a:cubicBezTo>
                    <a:pt x="235" y="149"/>
                    <a:pt x="232" y="150"/>
                    <a:pt x="228" y="150"/>
                  </a:cubicBezTo>
                  <a:cubicBezTo>
                    <a:pt x="182" y="150"/>
                    <a:pt x="182" y="150"/>
                    <a:pt x="182" y="150"/>
                  </a:cubicBezTo>
                  <a:cubicBezTo>
                    <a:pt x="182" y="217"/>
                    <a:pt x="182" y="217"/>
                    <a:pt x="182" y="217"/>
                  </a:cubicBezTo>
                  <a:cubicBezTo>
                    <a:pt x="182" y="236"/>
                    <a:pt x="165" y="252"/>
                    <a:pt x="144" y="25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xmlns="" id="{3287952E-15EC-4971-95CE-28C53D209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" y="437"/>
              <a:ext cx="166" cy="157"/>
            </a:xfrm>
            <a:custGeom>
              <a:avLst/>
              <a:gdLst>
                <a:gd name="T0" fmla="*/ 144 w 265"/>
                <a:gd name="T1" fmla="*/ 251 h 251"/>
                <a:gd name="T2" fmla="*/ 131 w 265"/>
                <a:gd name="T3" fmla="*/ 249 h 251"/>
                <a:gd name="T4" fmla="*/ 109 w 265"/>
                <a:gd name="T5" fmla="*/ 225 h 251"/>
                <a:gd name="T6" fmla="*/ 107 w 265"/>
                <a:gd name="T7" fmla="*/ 216 h 251"/>
                <a:gd name="T8" fmla="*/ 107 w 265"/>
                <a:gd name="T9" fmla="*/ 172 h 251"/>
                <a:gd name="T10" fmla="*/ 37 w 265"/>
                <a:gd name="T11" fmla="*/ 172 h 251"/>
                <a:gd name="T12" fmla="*/ 0 w 265"/>
                <a:gd name="T13" fmla="*/ 137 h 251"/>
                <a:gd name="T14" fmla="*/ 3 w 265"/>
                <a:gd name="T15" fmla="*/ 124 h 251"/>
                <a:gd name="T16" fmla="*/ 28 w 265"/>
                <a:gd name="T17" fmla="*/ 103 h 251"/>
                <a:gd name="T18" fmla="*/ 37 w 265"/>
                <a:gd name="T19" fmla="*/ 101 h 251"/>
                <a:gd name="T20" fmla="*/ 84 w 265"/>
                <a:gd name="T21" fmla="*/ 101 h 251"/>
                <a:gd name="T22" fmla="*/ 84 w 265"/>
                <a:gd name="T23" fmla="*/ 35 h 251"/>
                <a:gd name="T24" fmla="*/ 121 w 265"/>
                <a:gd name="T25" fmla="*/ 0 h 251"/>
                <a:gd name="T26" fmla="*/ 134 w 265"/>
                <a:gd name="T27" fmla="*/ 2 h 251"/>
                <a:gd name="T28" fmla="*/ 157 w 265"/>
                <a:gd name="T29" fmla="*/ 25 h 251"/>
                <a:gd name="T30" fmla="*/ 158 w 265"/>
                <a:gd name="T31" fmla="*/ 35 h 251"/>
                <a:gd name="T32" fmla="*/ 158 w 265"/>
                <a:gd name="T33" fmla="*/ 79 h 251"/>
                <a:gd name="T34" fmla="*/ 228 w 265"/>
                <a:gd name="T35" fmla="*/ 79 h 251"/>
                <a:gd name="T36" fmla="*/ 265 w 265"/>
                <a:gd name="T37" fmla="*/ 114 h 251"/>
                <a:gd name="T38" fmla="*/ 263 w 265"/>
                <a:gd name="T39" fmla="*/ 127 h 251"/>
                <a:gd name="T40" fmla="*/ 238 w 265"/>
                <a:gd name="T41" fmla="*/ 148 h 251"/>
                <a:gd name="T42" fmla="*/ 228 w 265"/>
                <a:gd name="T43" fmla="*/ 149 h 251"/>
                <a:gd name="T44" fmla="*/ 181 w 265"/>
                <a:gd name="T45" fmla="*/ 149 h 251"/>
                <a:gd name="T46" fmla="*/ 181 w 265"/>
                <a:gd name="T47" fmla="*/ 216 h 251"/>
                <a:gd name="T48" fmla="*/ 144 w 265"/>
                <a:gd name="T49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5" h="251">
                  <a:moveTo>
                    <a:pt x="144" y="251"/>
                  </a:moveTo>
                  <a:cubicBezTo>
                    <a:pt x="140" y="251"/>
                    <a:pt x="136" y="250"/>
                    <a:pt x="131" y="249"/>
                  </a:cubicBezTo>
                  <a:cubicBezTo>
                    <a:pt x="120" y="245"/>
                    <a:pt x="112" y="236"/>
                    <a:pt x="109" y="225"/>
                  </a:cubicBezTo>
                  <a:cubicBezTo>
                    <a:pt x="108" y="222"/>
                    <a:pt x="107" y="219"/>
                    <a:pt x="107" y="216"/>
                  </a:cubicBezTo>
                  <a:cubicBezTo>
                    <a:pt x="107" y="172"/>
                    <a:pt x="107" y="172"/>
                    <a:pt x="107" y="172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17" y="172"/>
                    <a:pt x="0" y="156"/>
                    <a:pt x="0" y="137"/>
                  </a:cubicBezTo>
                  <a:cubicBezTo>
                    <a:pt x="0" y="132"/>
                    <a:pt x="1" y="128"/>
                    <a:pt x="3" y="124"/>
                  </a:cubicBezTo>
                  <a:cubicBezTo>
                    <a:pt x="7" y="114"/>
                    <a:pt x="16" y="106"/>
                    <a:pt x="28" y="103"/>
                  </a:cubicBezTo>
                  <a:cubicBezTo>
                    <a:pt x="31" y="102"/>
                    <a:pt x="34" y="101"/>
                    <a:pt x="37" y="101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84" y="35"/>
                    <a:pt x="84" y="35"/>
                    <a:pt x="84" y="35"/>
                  </a:cubicBezTo>
                  <a:cubicBezTo>
                    <a:pt x="84" y="15"/>
                    <a:pt x="101" y="0"/>
                    <a:pt x="121" y="0"/>
                  </a:cubicBezTo>
                  <a:cubicBezTo>
                    <a:pt x="125" y="0"/>
                    <a:pt x="130" y="0"/>
                    <a:pt x="134" y="2"/>
                  </a:cubicBezTo>
                  <a:cubicBezTo>
                    <a:pt x="145" y="6"/>
                    <a:pt x="154" y="15"/>
                    <a:pt x="157" y="25"/>
                  </a:cubicBezTo>
                  <a:cubicBezTo>
                    <a:pt x="158" y="29"/>
                    <a:pt x="158" y="32"/>
                    <a:pt x="158" y="35"/>
                  </a:cubicBezTo>
                  <a:cubicBezTo>
                    <a:pt x="158" y="79"/>
                    <a:pt x="158" y="79"/>
                    <a:pt x="158" y="79"/>
                  </a:cubicBezTo>
                  <a:cubicBezTo>
                    <a:pt x="228" y="79"/>
                    <a:pt x="228" y="79"/>
                    <a:pt x="228" y="79"/>
                  </a:cubicBezTo>
                  <a:cubicBezTo>
                    <a:pt x="248" y="79"/>
                    <a:pt x="265" y="95"/>
                    <a:pt x="265" y="114"/>
                  </a:cubicBezTo>
                  <a:cubicBezTo>
                    <a:pt x="265" y="119"/>
                    <a:pt x="264" y="123"/>
                    <a:pt x="263" y="127"/>
                  </a:cubicBezTo>
                  <a:cubicBezTo>
                    <a:pt x="258" y="137"/>
                    <a:pt x="249" y="145"/>
                    <a:pt x="238" y="148"/>
                  </a:cubicBezTo>
                  <a:cubicBezTo>
                    <a:pt x="235" y="149"/>
                    <a:pt x="231" y="149"/>
                    <a:pt x="228" y="149"/>
                  </a:cubicBezTo>
                  <a:cubicBezTo>
                    <a:pt x="181" y="149"/>
                    <a:pt x="181" y="149"/>
                    <a:pt x="181" y="149"/>
                  </a:cubicBezTo>
                  <a:cubicBezTo>
                    <a:pt x="181" y="216"/>
                    <a:pt x="181" y="216"/>
                    <a:pt x="181" y="216"/>
                  </a:cubicBezTo>
                  <a:cubicBezTo>
                    <a:pt x="181" y="235"/>
                    <a:pt x="165" y="251"/>
                    <a:pt x="144" y="251"/>
                  </a:cubicBezTo>
                </a:path>
              </a:pathLst>
            </a:custGeom>
            <a:solidFill>
              <a:srgbClr val="95A5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xmlns="" id="{3964C5D5-90D7-4A5F-9D8E-C8512A614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" y="2964"/>
              <a:ext cx="135" cy="128"/>
            </a:xfrm>
            <a:custGeom>
              <a:avLst/>
              <a:gdLst>
                <a:gd name="T0" fmla="*/ 118 w 216"/>
                <a:gd name="T1" fmla="*/ 205 h 205"/>
                <a:gd name="T2" fmla="*/ 107 w 216"/>
                <a:gd name="T3" fmla="*/ 203 h 205"/>
                <a:gd name="T4" fmla="*/ 89 w 216"/>
                <a:gd name="T5" fmla="*/ 184 h 205"/>
                <a:gd name="T6" fmla="*/ 88 w 216"/>
                <a:gd name="T7" fmla="*/ 176 h 205"/>
                <a:gd name="T8" fmla="*/ 88 w 216"/>
                <a:gd name="T9" fmla="*/ 140 h 205"/>
                <a:gd name="T10" fmla="*/ 31 w 216"/>
                <a:gd name="T11" fmla="*/ 140 h 205"/>
                <a:gd name="T12" fmla="*/ 0 w 216"/>
                <a:gd name="T13" fmla="*/ 111 h 205"/>
                <a:gd name="T14" fmla="*/ 2 w 216"/>
                <a:gd name="T15" fmla="*/ 101 h 205"/>
                <a:gd name="T16" fmla="*/ 23 w 216"/>
                <a:gd name="T17" fmla="*/ 84 h 205"/>
                <a:gd name="T18" fmla="*/ 31 w 216"/>
                <a:gd name="T19" fmla="*/ 83 h 205"/>
                <a:gd name="T20" fmla="*/ 69 w 216"/>
                <a:gd name="T21" fmla="*/ 83 h 205"/>
                <a:gd name="T22" fmla="*/ 69 w 216"/>
                <a:gd name="T23" fmla="*/ 29 h 205"/>
                <a:gd name="T24" fmla="*/ 99 w 216"/>
                <a:gd name="T25" fmla="*/ 0 h 205"/>
                <a:gd name="T26" fmla="*/ 109 w 216"/>
                <a:gd name="T27" fmla="*/ 2 h 205"/>
                <a:gd name="T28" fmla="*/ 128 w 216"/>
                <a:gd name="T29" fmla="*/ 21 h 205"/>
                <a:gd name="T30" fmla="*/ 129 w 216"/>
                <a:gd name="T31" fmla="*/ 29 h 205"/>
                <a:gd name="T32" fmla="*/ 129 w 216"/>
                <a:gd name="T33" fmla="*/ 65 h 205"/>
                <a:gd name="T34" fmla="*/ 186 w 216"/>
                <a:gd name="T35" fmla="*/ 65 h 205"/>
                <a:gd name="T36" fmla="*/ 216 w 216"/>
                <a:gd name="T37" fmla="*/ 93 h 205"/>
                <a:gd name="T38" fmla="*/ 214 w 216"/>
                <a:gd name="T39" fmla="*/ 103 h 205"/>
                <a:gd name="T40" fmla="*/ 194 w 216"/>
                <a:gd name="T41" fmla="*/ 121 h 205"/>
                <a:gd name="T42" fmla="*/ 186 w 216"/>
                <a:gd name="T43" fmla="*/ 122 h 205"/>
                <a:gd name="T44" fmla="*/ 148 w 216"/>
                <a:gd name="T45" fmla="*/ 122 h 205"/>
                <a:gd name="T46" fmla="*/ 148 w 216"/>
                <a:gd name="T47" fmla="*/ 176 h 205"/>
                <a:gd name="T48" fmla="*/ 118 w 216"/>
                <a:gd name="T49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" h="205">
                  <a:moveTo>
                    <a:pt x="118" y="205"/>
                  </a:moveTo>
                  <a:cubicBezTo>
                    <a:pt x="114" y="205"/>
                    <a:pt x="111" y="204"/>
                    <a:pt x="107" y="203"/>
                  </a:cubicBezTo>
                  <a:cubicBezTo>
                    <a:pt x="98" y="200"/>
                    <a:pt x="91" y="193"/>
                    <a:pt x="89" y="184"/>
                  </a:cubicBezTo>
                  <a:cubicBezTo>
                    <a:pt x="88" y="181"/>
                    <a:pt x="88" y="179"/>
                    <a:pt x="88" y="176"/>
                  </a:cubicBezTo>
                  <a:cubicBezTo>
                    <a:pt x="88" y="140"/>
                    <a:pt x="88" y="140"/>
                    <a:pt x="88" y="140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14" y="140"/>
                    <a:pt x="0" y="127"/>
                    <a:pt x="0" y="111"/>
                  </a:cubicBezTo>
                  <a:cubicBezTo>
                    <a:pt x="0" y="108"/>
                    <a:pt x="1" y="105"/>
                    <a:pt x="2" y="101"/>
                  </a:cubicBezTo>
                  <a:cubicBezTo>
                    <a:pt x="6" y="93"/>
                    <a:pt x="13" y="86"/>
                    <a:pt x="23" y="84"/>
                  </a:cubicBezTo>
                  <a:cubicBezTo>
                    <a:pt x="25" y="83"/>
                    <a:pt x="28" y="83"/>
                    <a:pt x="31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9" y="13"/>
                    <a:pt x="82" y="0"/>
                    <a:pt x="99" y="0"/>
                  </a:cubicBezTo>
                  <a:cubicBezTo>
                    <a:pt x="102" y="0"/>
                    <a:pt x="106" y="0"/>
                    <a:pt x="109" y="2"/>
                  </a:cubicBezTo>
                  <a:cubicBezTo>
                    <a:pt x="118" y="5"/>
                    <a:pt x="125" y="12"/>
                    <a:pt x="128" y="21"/>
                  </a:cubicBezTo>
                  <a:cubicBezTo>
                    <a:pt x="129" y="23"/>
                    <a:pt x="129" y="26"/>
                    <a:pt x="129" y="29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86" y="65"/>
                    <a:pt x="186" y="65"/>
                    <a:pt x="186" y="65"/>
                  </a:cubicBezTo>
                  <a:cubicBezTo>
                    <a:pt x="203" y="65"/>
                    <a:pt x="216" y="78"/>
                    <a:pt x="216" y="93"/>
                  </a:cubicBezTo>
                  <a:cubicBezTo>
                    <a:pt x="216" y="97"/>
                    <a:pt x="215" y="100"/>
                    <a:pt x="214" y="103"/>
                  </a:cubicBezTo>
                  <a:cubicBezTo>
                    <a:pt x="211" y="112"/>
                    <a:pt x="203" y="119"/>
                    <a:pt x="194" y="121"/>
                  </a:cubicBezTo>
                  <a:cubicBezTo>
                    <a:pt x="191" y="122"/>
                    <a:pt x="189" y="122"/>
                    <a:pt x="186" y="122"/>
                  </a:cubicBezTo>
                  <a:cubicBezTo>
                    <a:pt x="148" y="122"/>
                    <a:pt x="148" y="122"/>
                    <a:pt x="148" y="122"/>
                  </a:cubicBezTo>
                  <a:cubicBezTo>
                    <a:pt x="148" y="176"/>
                    <a:pt x="148" y="176"/>
                    <a:pt x="148" y="176"/>
                  </a:cubicBezTo>
                  <a:cubicBezTo>
                    <a:pt x="148" y="192"/>
                    <a:pt x="134" y="205"/>
                    <a:pt x="118" y="2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xmlns="" id="{5A14146D-DE57-4C86-82F1-F58655E5C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8" y="359"/>
              <a:ext cx="101" cy="95"/>
            </a:xfrm>
            <a:custGeom>
              <a:avLst/>
              <a:gdLst>
                <a:gd name="T0" fmla="*/ 88 w 161"/>
                <a:gd name="T1" fmla="*/ 153 h 153"/>
                <a:gd name="T2" fmla="*/ 80 w 161"/>
                <a:gd name="T3" fmla="*/ 152 h 153"/>
                <a:gd name="T4" fmla="*/ 66 w 161"/>
                <a:gd name="T5" fmla="*/ 137 h 153"/>
                <a:gd name="T6" fmla="*/ 65 w 161"/>
                <a:gd name="T7" fmla="*/ 131 h 153"/>
                <a:gd name="T8" fmla="*/ 65 w 161"/>
                <a:gd name="T9" fmla="*/ 105 h 153"/>
                <a:gd name="T10" fmla="*/ 23 w 161"/>
                <a:gd name="T11" fmla="*/ 105 h 153"/>
                <a:gd name="T12" fmla="*/ 0 w 161"/>
                <a:gd name="T13" fmla="*/ 83 h 153"/>
                <a:gd name="T14" fmla="*/ 2 w 161"/>
                <a:gd name="T15" fmla="*/ 76 h 153"/>
                <a:gd name="T16" fmla="*/ 17 w 161"/>
                <a:gd name="T17" fmla="*/ 63 h 153"/>
                <a:gd name="T18" fmla="*/ 23 w 161"/>
                <a:gd name="T19" fmla="*/ 62 h 153"/>
                <a:gd name="T20" fmla="*/ 51 w 161"/>
                <a:gd name="T21" fmla="*/ 62 h 153"/>
                <a:gd name="T22" fmla="*/ 51 w 161"/>
                <a:gd name="T23" fmla="*/ 21 h 153"/>
                <a:gd name="T24" fmla="*/ 74 w 161"/>
                <a:gd name="T25" fmla="*/ 0 h 153"/>
                <a:gd name="T26" fmla="*/ 81 w 161"/>
                <a:gd name="T27" fmla="*/ 1 h 153"/>
                <a:gd name="T28" fmla="*/ 95 w 161"/>
                <a:gd name="T29" fmla="*/ 16 h 153"/>
                <a:gd name="T30" fmla="*/ 96 w 161"/>
                <a:gd name="T31" fmla="*/ 21 h 153"/>
                <a:gd name="T32" fmla="*/ 96 w 161"/>
                <a:gd name="T33" fmla="*/ 48 h 153"/>
                <a:gd name="T34" fmla="*/ 139 w 161"/>
                <a:gd name="T35" fmla="*/ 48 h 153"/>
                <a:gd name="T36" fmla="*/ 161 w 161"/>
                <a:gd name="T37" fmla="*/ 70 h 153"/>
                <a:gd name="T38" fmla="*/ 160 w 161"/>
                <a:gd name="T39" fmla="*/ 77 h 153"/>
                <a:gd name="T40" fmla="*/ 145 w 161"/>
                <a:gd name="T41" fmla="*/ 90 h 153"/>
                <a:gd name="T42" fmla="*/ 139 w 161"/>
                <a:gd name="T43" fmla="*/ 91 h 153"/>
                <a:gd name="T44" fmla="*/ 110 w 161"/>
                <a:gd name="T45" fmla="*/ 91 h 153"/>
                <a:gd name="T46" fmla="*/ 110 w 161"/>
                <a:gd name="T47" fmla="*/ 131 h 153"/>
                <a:gd name="T48" fmla="*/ 88 w 161"/>
                <a:gd name="T4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1" h="153">
                  <a:moveTo>
                    <a:pt x="88" y="153"/>
                  </a:moveTo>
                  <a:cubicBezTo>
                    <a:pt x="85" y="153"/>
                    <a:pt x="83" y="152"/>
                    <a:pt x="80" y="152"/>
                  </a:cubicBezTo>
                  <a:cubicBezTo>
                    <a:pt x="73" y="149"/>
                    <a:pt x="68" y="144"/>
                    <a:pt x="66" y="137"/>
                  </a:cubicBezTo>
                  <a:cubicBezTo>
                    <a:pt x="66" y="135"/>
                    <a:pt x="65" y="133"/>
                    <a:pt x="65" y="131"/>
                  </a:cubicBezTo>
                  <a:cubicBezTo>
                    <a:pt x="65" y="105"/>
                    <a:pt x="65" y="105"/>
                    <a:pt x="65" y="105"/>
                  </a:cubicBezTo>
                  <a:cubicBezTo>
                    <a:pt x="23" y="105"/>
                    <a:pt x="23" y="105"/>
                    <a:pt x="23" y="105"/>
                  </a:cubicBezTo>
                  <a:cubicBezTo>
                    <a:pt x="10" y="105"/>
                    <a:pt x="0" y="95"/>
                    <a:pt x="0" y="83"/>
                  </a:cubicBezTo>
                  <a:cubicBezTo>
                    <a:pt x="0" y="81"/>
                    <a:pt x="1" y="78"/>
                    <a:pt x="2" y="76"/>
                  </a:cubicBezTo>
                  <a:cubicBezTo>
                    <a:pt x="4" y="69"/>
                    <a:pt x="10" y="64"/>
                    <a:pt x="17" y="63"/>
                  </a:cubicBezTo>
                  <a:cubicBezTo>
                    <a:pt x="19" y="62"/>
                    <a:pt x="21" y="62"/>
                    <a:pt x="23" y="62"/>
                  </a:cubicBezTo>
                  <a:cubicBezTo>
                    <a:pt x="51" y="62"/>
                    <a:pt x="51" y="62"/>
                    <a:pt x="51" y="6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0"/>
                    <a:pt x="61" y="0"/>
                    <a:pt x="74" y="0"/>
                  </a:cubicBezTo>
                  <a:cubicBezTo>
                    <a:pt x="76" y="0"/>
                    <a:pt x="79" y="0"/>
                    <a:pt x="81" y="1"/>
                  </a:cubicBezTo>
                  <a:cubicBezTo>
                    <a:pt x="88" y="4"/>
                    <a:pt x="93" y="9"/>
                    <a:pt x="95" y="16"/>
                  </a:cubicBezTo>
                  <a:cubicBezTo>
                    <a:pt x="96" y="18"/>
                    <a:pt x="96" y="19"/>
                    <a:pt x="96" y="21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51" y="48"/>
                    <a:pt x="161" y="58"/>
                    <a:pt x="161" y="70"/>
                  </a:cubicBezTo>
                  <a:cubicBezTo>
                    <a:pt x="161" y="72"/>
                    <a:pt x="161" y="75"/>
                    <a:pt x="160" y="77"/>
                  </a:cubicBezTo>
                  <a:cubicBezTo>
                    <a:pt x="157" y="84"/>
                    <a:pt x="152" y="88"/>
                    <a:pt x="145" y="90"/>
                  </a:cubicBezTo>
                  <a:cubicBezTo>
                    <a:pt x="143" y="91"/>
                    <a:pt x="141" y="91"/>
                    <a:pt x="139" y="91"/>
                  </a:cubicBezTo>
                  <a:cubicBezTo>
                    <a:pt x="110" y="91"/>
                    <a:pt x="110" y="91"/>
                    <a:pt x="110" y="91"/>
                  </a:cubicBezTo>
                  <a:cubicBezTo>
                    <a:pt x="110" y="131"/>
                    <a:pt x="110" y="131"/>
                    <a:pt x="110" y="131"/>
                  </a:cubicBezTo>
                  <a:cubicBezTo>
                    <a:pt x="110" y="143"/>
                    <a:pt x="100" y="153"/>
                    <a:pt x="88" y="15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9A885FC9-5531-497A-AA56-1BD1A3288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" y="1366"/>
              <a:ext cx="93" cy="89"/>
            </a:xfrm>
            <a:custGeom>
              <a:avLst/>
              <a:gdLst>
                <a:gd name="T0" fmla="*/ 81 w 149"/>
                <a:gd name="T1" fmla="*/ 141 h 141"/>
                <a:gd name="T2" fmla="*/ 74 w 149"/>
                <a:gd name="T3" fmla="*/ 140 h 141"/>
                <a:gd name="T4" fmla="*/ 61 w 149"/>
                <a:gd name="T5" fmla="*/ 127 h 141"/>
                <a:gd name="T6" fmla="*/ 60 w 149"/>
                <a:gd name="T7" fmla="*/ 122 h 141"/>
                <a:gd name="T8" fmla="*/ 60 w 149"/>
                <a:gd name="T9" fmla="*/ 97 h 141"/>
                <a:gd name="T10" fmla="*/ 21 w 149"/>
                <a:gd name="T11" fmla="*/ 97 h 141"/>
                <a:gd name="T12" fmla="*/ 0 w 149"/>
                <a:gd name="T13" fmla="*/ 77 h 141"/>
                <a:gd name="T14" fmla="*/ 2 w 149"/>
                <a:gd name="T15" fmla="*/ 70 h 141"/>
                <a:gd name="T16" fmla="*/ 16 w 149"/>
                <a:gd name="T17" fmla="*/ 58 h 141"/>
                <a:gd name="T18" fmla="*/ 21 w 149"/>
                <a:gd name="T19" fmla="*/ 57 h 141"/>
                <a:gd name="T20" fmla="*/ 47 w 149"/>
                <a:gd name="T21" fmla="*/ 57 h 141"/>
                <a:gd name="T22" fmla="*/ 47 w 149"/>
                <a:gd name="T23" fmla="*/ 20 h 141"/>
                <a:gd name="T24" fmla="*/ 68 w 149"/>
                <a:gd name="T25" fmla="*/ 0 h 141"/>
                <a:gd name="T26" fmla="*/ 75 w 149"/>
                <a:gd name="T27" fmla="*/ 1 h 141"/>
                <a:gd name="T28" fmla="*/ 88 w 149"/>
                <a:gd name="T29" fmla="*/ 15 h 141"/>
                <a:gd name="T30" fmla="*/ 89 w 149"/>
                <a:gd name="T31" fmla="*/ 20 h 141"/>
                <a:gd name="T32" fmla="*/ 89 w 149"/>
                <a:gd name="T33" fmla="*/ 45 h 141"/>
                <a:gd name="T34" fmla="*/ 128 w 149"/>
                <a:gd name="T35" fmla="*/ 45 h 141"/>
                <a:gd name="T36" fmla="*/ 149 w 149"/>
                <a:gd name="T37" fmla="*/ 64 h 141"/>
                <a:gd name="T38" fmla="*/ 148 w 149"/>
                <a:gd name="T39" fmla="*/ 71 h 141"/>
                <a:gd name="T40" fmla="*/ 134 w 149"/>
                <a:gd name="T41" fmla="*/ 83 h 141"/>
                <a:gd name="T42" fmla="*/ 128 w 149"/>
                <a:gd name="T43" fmla="*/ 84 h 141"/>
                <a:gd name="T44" fmla="*/ 102 w 149"/>
                <a:gd name="T45" fmla="*/ 84 h 141"/>
                <a:gd name="T46" fmla="*/ 102 w 149"/>
                <a:gd name="T47" fmla="*/ 122 h 141"/>
                <a:gd name="T48" fmla="*/ 81 w 149"/>
                <a:gd name="T49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9" h="141">
                  <a:moveTo>
                    <a:pt x="81" y="141"/>
                  </a:moveTo>
                  <a:cubicBezTo>
                    <a:pt x="79" y="141"/>
                    <a:pt x="76" y="141"/>
                    <a:pt x="74" y="140"/>
                  </a:cubicBezTo>
                  <a:cubicBezTo>
                    <a:pt x="68" y="138"/>
                    <a:pt x="63" y="133"/>
                    <a:pt x="61" y="127"/>
                  </a:cubicBezTo>
                  <a:cubicBezTo>
                    <a:pt x="61" y="125"/>
                    <a:pt x="60" y="123"/>
                    <a:pt x="60" y="122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10" y="97"/>
                    <a:pt x="0" y="88"/>
                    <a:pt x="0" y="77"/>
                  </a:cubicBezTo>
                  <a:cubicBezTo>
                    <a:pt x="0" y="75"/>
                    <a:pt x="1" y="72"/>
                    <a:pt x="2" y="70"/>
                  </a:cubicBezTo>
                  <a:cubicBezTo>
                    <a:pt x="4" y="64"/>
                    <a:pt x="9" y="60"/>
                    <a:pt x="16" y="58"/>
                  </a:cubicBezTo>
                  <a:cubicBezTo>
                    <a:pt x="17" y="57"/>
                    <a:pt x="19" y="57"/>
                    <a:pt x="21" y="57"/>
                  </a:cubicBezTo>
                  <a:cubicBezTo>
                    <a:pt x="47" y="57"/>
                    <a:pt x="47" y="57"/>
                    <a:pt x="47" y="57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9"/>
                    <a:pt x="57" y="0"/>
                    <a:pt x="68" y="0"/>
                  </a:cubicBezTo>
                  <a:cubicBezTo>
                    <a:pt x="71" y="0"/>
                    <a:pt x="73" y="0"/>
                    <a:pt x="75" y="1"/>
                  </a:cubicBezTo>
                  <a:cubicBezTo>
                    <a:pt x="82" y="3"/>
                    <a:pt x="86" y="8"/>
                    <a:pt x="88" y="15"/>
                  </a:cubicBezTo>
                  <a:cubicBezTo>
                    <a:pt x="89" y="16"/>
                    <a:pt x="89" y="18"/>
                    <a:pt x="89" y="20"/>
                  </a:cubicBezTo>
                  <a:cubicBezTo>
                    <a:pt x="89" y="45"/>
                    <a:pt x="89" y="45"/>
                    <a:pt x="89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40" y="45"/>
                    <a:pt x="149" y="54"/>
                    <a:pt x="149" y="64"/>
                  </a:cubicBezTo>
                  <a:cubicBezTo>
                    <a:pt x="149" y="67"/>
                    <a:pt x="149" y="69"/>
                    <a:pt x="148" y="71"/>
                  </a:cubicBezTo>
                  <a:cubicBezTo>
                    <a:pt x="145" y="77"/>
                    <a:pt x="140" y="82"/>
                    <a:pt x="134" y="83"/>
                  </a:cubicBezTo>
                  <a:cubicBezTo>
                    <a:pt x="132" y="84"/>
                    <a:pt x="130" y="84"/>
                    <a:pt x="128" y="84"/>
                  </a:cubicBezTo>
                  <a:cubicBezTo>
                    <a:pt x="102" y="84"/>
                    <a:pt x="102" y="84"/>
                    <a:pt x="102" y="84"/>
                  </a:cubicBezTo>
                  <a:cubicBezTo>
                    <a:pt x="102" y="122"/>
                    <a:pt x="102" y="122"/>
                    <a:pt x="102" y="122"/>
                  </a:cubicBezTo>
                  <a:cubicBezTo>
                    <a:pt x="102" y="133"/>
                    <a:pt x="93" y="141"/>
                    <a:pt x="81" y="1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659" tIns="34330" rIns="68659" bIns="3433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sz="1352"/>
            </a:p>
          </p:txBody>
        </p:sp>
      </p:grpSp>
      <p:sp>
        <p:nvSpPr>
          <p:cNvPr id="22" name="object 10">
            <a:extLst>
              <a:ext uri="{FF2B5EF4-FFF2-40B4-BE49-F238E27FC236}">
                <a16:creationId xmlns:a16="http://schemas.microsoft.com/office/drawing/2014/main" xmlns="" id="{F0F69C9E-C125-4937-B975-88F7202B1296}"/>
              </a:ext>
            </a:extLst>
          </p:cNvPr>
          <p:cNvSpPr/>
          <p:nvPr/>
        </p:nvSpPr>
        <p:spPr>
          <a:xfrm>
            <a:off x="6210543" y="4210647"/>
            <a:ext cx="429598" cy="293710"/>
          </a:xfrm>
          <a:custGeom>
            <a:avLst/>
            <a:gdLst/>
            <a:ahLst/>
            <a:cxnLst/>
            <a:rect l="l" t="t" r="r" b="b"/>
            <a:pathLst>
              <a:path w="572134" h="391160">
                <a:moveTo>
                  <a:pt x="27170" y="391034"/>
                </a:moveTo>
                <a:lnTo>
                  <a:pt x="26074" y="390263"/>
                </a:lnTo>
                <a:lnTo>
                  <a:pt x="6999" y="360790"/>
                </a:lnTo>
                <a:lnTo>
                  <a:pt x="0" y="324738"/>
                </a:lnTo>
                <a:lnTo>
                  <a:pt x="346" y="316509"/>
                </a:lnTo>
                <a:lnTo>
                  <a:pt x="15097" y="273053"/>
                </a:lnTo>
                <a:lnTo>
                  <a:pt x="45504" y="243828"/>
                </a:lnTo>
                <a:lnTo>
                  <a:pt x="80835" y="232016"/>
                </a:lnTo>
                <a:lnTo>
                  <a:pt x="88925" y="232016"/>
                </a:lnTo>
                <a:lnTo>
                  <a:pt x="172732" y="232016"/>
                </a:lnTo>
                <a:lnTo>
                  <a:pt x="172732" y="92722"/>
                </a:lnTo>
                <a:lnTo>
                  <a:pt x="179731" y="56664"/>
                </a:lnTo>
                <a:lnTo>
                  <a:pt x="198807" y="27187"/>
                </a:lnTo>
                <a:lnTo>
                  <a:pt x="227076" y="7297"/>
                </a:lnTo>
                <a:lnTo>
                  <a:pt x="261658" y="0"/>
                </a:lnTo>
                <a:lnTo>
                  <a:pt x="269625" y="368"/>
                </a:lnTo>
                <a:lnTo>
                  <a:pt x="311527" y="15956"/>
                </a:lnTo>
                <a:lnTo>
                  <a:pt x="339466" y="47838"/>
                </a:lnTo>
                <a:lnTo>
                  <a:pt x="350583" y="84454"/>
                </a:lnTo>
                <a:lnTo>
                  <a:pt x="350583" y="92722"/>
                </a:lnTo>
                <a:lnTo>
                  <a:pt x="350583" y="181292"/>
                </a:lnTo>
                <a:lnTo>
                  <a:pt x="482650" y="181292"/>
                </a:lnTo>
                <a:lnTo>
                  <a:pt x="517231" y="188590"/>
                </a:lnTo>
                <a:lnTo>
                  <a:pt x="545501" y="208480"/>
                </a:lnTo>
                <a:lnTo>
                  <a:pt x="564577" y="237956"/>
                </a:lnTo>
                <a:lnTo>
                  <a:pt x="571576" y="274015"/>
                </a:lnTo>
                <a:lnTo>
                  <a:pt x="571229" y="282238"/>
                </a:lnTo>
                <a:lnTo>
                  <a:pt x="556477" y="325693"/>
                </a:lnTo>
                <a:lnTo>
                  <a:pt x="526066" y="354913"/>
                </a:lnTo>
                <a:lnTo>
                  <a:pt x="490740" y="366725"/>
                </a:lnTo>
                <a:lnTo>
                  <a:pt x="482650" y="366725"/>
                </a:lnTo>
                <a:lnTo>
                  <a:pt x="398843" y="366725"/>
                </a:lnTo>
                <a:lnTo>
                  <a:pt x="398843" y="391034"/>
                </a:lnTo>
              </a:path>
            </a:pathLst>
          </a:custGeom>
          <a:ln w="24803">
            <a:solidFill>
              <a:srgbClr val="95A5C0"/>
            </a:solidFill>
          </a:ln>
        </p:spPr>
        <p:txBody>
          <a:bodyPr wrap="square" lIns="0" tIns="0" rIns="0" bIns="0" rtlCol="0"/>
          <a:lstStyle/>
          <a:p>
            <a:pPr algn="r"/>
            <a:endParaRPr sz="1352"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xmlns="" id="{18CCAEC0-3443-415D-9F48-B156B59E102F}"/>
              </a:ext>
            </a:extLst>
          </p:cNvPr>
          <p:cNvSpPr/>
          <p:nvPr/>
        </p:nvSpPr>
        <p:spPr>
          <a:xfrm>
            <a:off x="6315233" y="641496"/>
            <a:ext cx="495396" cy="333284"/>
          </a:xfrm>
          <a:custGeom>
            <a:avLst/>
            <a:gdLst/>
            <a:ahLst/>
            <a:cxnLst/>
            <a:rect l="l" t="t" r="r" b="b"/>
            <a:pathLst>
              <a:path w="659765" h="443865">
                <a:moveTo>
                  <a:pt x="357885" y="443404"/>
                </a:moveTo>
                <a:lnTo>
                  <a:pt x="301285" y="426316"/>
                </a:lnTo>
                <a:lnTo>
                  <a:pt x="269351" y="391934"/>
                </a:lnTo>
                <a:lnTo>
                  <a:pt x="256797" y="350019"/>
                </a:lnTo>
                <a:lnTo>
                  <a:pt x="256565" y="343277"/>
                </a:lnTo>
                <a:lnTo>
                  <a:pt x="256565" y="245538"/>
                </a:lnTo>
                <a:lnTo>
                  <a:pt x="101320" y="245538"/>
                </a:lnTo>
                <a:lnTo>
                  <a:pt x="61920" y="237656"/>
                </a:lnTo>
                <a:lnTo>
                  <a:pt x="29710" y="216177"/>
                </a:lnTo>
                <a:lnTo>
                  <a:pt x="7975" y="184346"/>
                </a:lnTo>
                <a:lnTo>
                  <a:pt x="0" y="145411"/>
                </a:lnTo>
                <a:lnTo>
                  <a:pt x="401" y="136460"/>
                </a:lnTo>
                <a:lnTo>
                  <a:pt x="17349" y="89386"/>
                </a:lnTo>
                <a:lnTo>
                  <a:pt x="52052" y="57925"/>
                </a:lnTo>
                <a:lnTo>
                  <a:pt x="94473" y="45512"/>
                </a:lnTo>
                <a:lnTo>
                  <a:pt x="101320" y="45284"/>
                </a:lnTo>
                <a:lnTo>
                  <a:pt x="200545" y="45284"/>
                </a:lnTo>
                <a:lnTo>
                  <a:pt x="200545" y="0"/>
                </a:lnTo>
              </a:path>
              <a:path w="659765" h="443865">
                <a:moveTo>
                  <a:pt x="601116" y="0"/>
                </a:moveTo>
                <a:lnTo>
                  <a:pt x="630031" y="19281"/>
                </a:lnTo>
                <a:lnTo>
                  <a:pt x="651764" y="51111"/>
                </a:lnTo>
                <a:lnTo>
                  <a:pt x="659739" y="90052"/>
                </a:lnTo>
                <a:lnTo>
                  <a:pt x="659338" y="98995"/>
                </a:lnTo>
                <a:lnTo>
                  <a:pt x="642390" y="146064"/>
                </a:lnTo>
                <a:lnTo>
                  <a:pt x="607687" y="177530"/>
                </a:lnTo>
                <a:lnTo>
                  <a:pt x="565273" y="189948"/>
                </a:lnTo>
                <a:lnTo>
                  <a:pt x="558431" y="190178"/>
                </a:lnTo>
                <a:lnTo>
                  <a:pt x="459193" y="190178"/>
                </a:lnTo>
                <a:lnTo>
                  <a:pt x="459193" y="343277"/>
                </a:lnTo>
                <a:lnTo>
                  <a:pt x="451220" y="382212"/>
                </a:lnTo>
                <a:lnTo>
                  <a:pt x="429490" y="414043"/>
                </a:lnTo>
                <a:lnTo>
                  <a:pt x="397284" y="435522"/>
                </a:lnTo>
                <a:lnTo>
                  <a:pt x="357885" y="443404"/>
                </a:lnTo>
              </a:path>
            </a:pathLst>
          </a:custGeom>
          <a:ln w="24942">
            <a:solidFill>
              <a:srgbClr val="95A5C0"/>
            </a:solidFill>
          </a:ln>
        </p:spPr>
        <p:txBody>
          <a:bodyPr wrap="square" lIns="0" tIns="0" rIns="0" bIns="0" rtlCol="0"/>
          <a:lstStyle/>
          <a:p>
            <a:pPr algn="r"/>
            <a:endParaRPr sz="1352" dirty="0"/>
          </a:p>
        </p:txBody>
      </p:sp>
      <p:grpSp>
        <p:nvGrpSpPr>
          <p:cNvPr id="24" name="object 6">
            <a:extLst>
              <a:ext uri="{FF2B5EF4-FFF2-40B4-BE49-F238E27FC236}">
                <a16:creationId xmlns:a16="http://schemas.microsoft.com/office/drawing/2014/main" xmlns="" id="{D8FCF66E-773B-473C-B4D4-5DB1554BE4D9}"/>
              </a:ext>
            </a:extLst>
          </p:cNvPr>
          <p:cNvGrpSpPr/>
          <p:nvPr/>
        </p:nvGrpSpPr>
        <p:grpSpPr>
          <a:xfrm>
            <a:off x="331706" y="4657796"/>
            <a:ext cx="708114" cy="171648"/>
            <a:chOff x="540001" y="6214454"/>
            <a:chExt cx="856615" cy="207645"/>
          </a:xfrm>
        </p:grpSpPr>
        <p:sp>
          <p:nvSpPr>
            <p:cNvPr id="25" name="object 7">
              <a:extLst>
                <a:ext uri="{FF2B5EF4-FFF2-40B4-BE49-F238E27FC236}">
                  <a16:creationId xmlns:a16="http://schemas.microsoft.com/office/drawing/2014/main" xmlns="" id="{A17C241F-DF28-4960-A836-B9EFAD613F19}"/>
                </a:ext>
              </a:extLst>
            </p:cNvPr>
            <p:cNvSpPr/>
            <p:nvPr/>
          </p:nvSpPr>
          <p:spPr>
            <a:xfrm>
              <a:off x="540001" y="6214454"/>
              <a:ext cx="856615" cy="207645"/>
            </a:xfrm>
            <a:custGeom>
              <a:avLst/>
              <a:gdLst/>
              <a:ahLst/>
              <a:cxnLst/>
              <a:rect l="l" t="t" r="r" b="b"/>
              <a:pathLst>
                <a:path w="856615" h="207645">
                  <a:moveTo>
                    <a:pt x="756513" y="0"/>
                  </a:moveTo>
                  <a:lnTo>
                    <a:pt x="99923" y="0"/>
                  </a:lnTo>
                  <a:lnTo>
                    <a:pt x="61030" y="7853"/>
                  </a:lnTo>
                  <a:lnTo>
                    <a:pt x="29268" y="29268"/>
                  </a:lnTo>
                  <a:lnTo>
                    <a:pt x="7853" y="61030"/>
                  </a:lnTo>
                  <a:lnTo>
                    <a:pt x="0" y="99923"/>
                  </a:lnTo>
                  <a:lnTo>
                    <a:pt x="0" y="107162"/>
                  </a:lnTo>
                  <a:lnTo>
                    <a:pt x="7853" y="146060"/>
                  </a:lnTo>
                  <a:lnTo>
                    <a:pt x="29268" y="177822"/>
                  </a:lnTo>
                  <a:lnTo>
                    <a:pt x="61030" y="199234"/>
                  </a:lnTo>
                  <a:lnTo>
                    <a:pt x="99923" y="207086"/>
                  </a:lnTo>
                  <a:lnTo>
                    <a:pt x="756513" y="207086"/>
                  </a:lnTo>
                  <a:lnTo>
                    <a:pt x="795406" y="199234"/>
                  </a:lnTo>
                  <a:lnTo>
                    <a:pt x="827168" y="177822"/>
                  </a:lnTo>
                  <a:lnTo>
                    <a:pt x="848584" y="146060"/>
                  </a:lnTo>
                  <a:lnTo>
                    <a:pt x="856437" y="107162"/>
                  </a:lnTo>
                  <a:lnTo>
                    <a:pt x="856437" y="99923"/>
                  </a:lnTo>
                  <a:lnTo>
                    <a:pt x="848584" y="61030"/>
                  </a:lnTo>
                  <a:lnTo>
                    <a:pt x="827168" y="29268"/>
                  </a:lnTo>
                  <a:lnTo>
                    <a:pt x="795406" y="7853"/>
                  </a:lnTo>
                  <a:lnTo>
                    <a:pt x="756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xmlns="" id="{110FD973-F2E9-45DB-A13E-B72F438CA4FD}"/>
                </a:ext>
              </a:extLst>
            </p:cNvPr>
            <p:cNvSpPr/>
            <p:nvPr/>
          </p:nvSpPr>
          <p:spPr>
            <a:xfrm>
              <a:off x="619185" y="6266342"/>
              <a:ext cx="701675" cy="123189"/>
            </a:xfrm>
            <a:custGeom>
              <a:avLst/>
              <a:gdLst/>
              <a:ahLst/>
              <a:cxnLst/>
              <a:rect l="l" t="t" r="r" b="b"/>
              <a:pathLst>
                <a:path w="701675" h="123189">
                  <a:moveTo>
                    <a:pt x="72882" y="34759"/>
                  </a:moveTo>
                  <a:lnTo>
                    <a:pt x="29997" y="34759"/>
                  </a:lnTo>
                  <a:lnTo>
                    <a:pt x="36893" y="24955"/>
                  </a:lnTo>
                  <a:lnTo>
                    <a:pt x="50698" y="24955"/>
                  </a:lnTo>
                  <a:lnTo>
                    <a:pt x="63354" y="27565"/>
                  </a:lnTo>
                  <a:lnTo>
                    <a:pt x="72882" y="34759"/>
                  </a:lnTo>
                  <a:close/>
                </a:path>
                <a:path w="701675" h="123189">
                  <a:moveTo>
                    <a:pt x="32257" y="104863"/>
                  </a:moveTo>
                  <a:lnTo>
                    <a:pt x="9283" y="104863"/>
                  </a:lnTo>
                  <a:lnTo>
                    <a:pt x="9283" y="43116"/>
                  </a:lnTo>
                  <a:lnTo>
                    <a:pt x="2514" y="43116"/>
                  </a:lnTo>
                  <a:lnTo>
                    <a:pt x="0" y="40601"/>
                  </a:lnTo>
                  <a:lnTo>
                    <a:pt x="0" y="29057"/>
                  </a:lnTo>
                  <a:lnTo>
                    <a:pt x="2514" y="26543"/>
                  </a:lnTo>
                  <a:lnTo>
                    <a:pt x="27203" y="26543"/>
                  </a:lnTo>
                  <a:lnTo>
                    <a:pt x="29730" y="29057"/>
                  </a:lnTo>
                  <a:lnTo>
                    <a:pt x="29730" y="34759"/>
                  </a:lnTo>
                  <a:lnTo>
                    <a:pt x="72882" y="34759"/>
                  </a:lnTo>
                  <a:lnTo>
                    <a:pt x="73069" y="34901"/>
                  </a:lnTo>
                  <a:lnTo>
                    <a:pt x="78247" y="44310"/>
                  </a:lnTo>
                  <a:lnTo>
                    <a:pt x="38087" y="44310"/>
                  </a:lnTo>
                  <a:lnTo>
                    <a:pt x="31584" y="49364"/>
                  </a:lnTo>
                  <a:lnTo>
                    <a:pt x="31584" y="69418"/>
                  </a:lnTo>
                  <a:lnTo>
                    <a:pt x="35966" y="77520"/>
                  </a:lnTo>
                  <a:lnTo>
                    <a:pt x="77870" y="77520"/>
                  </a:lnTo>
                  <a:lnTo>
                    <a:pt x="72389" y="86747"/>
                  </a:lnTo>
                  <a:lnTo>
                    <a:pt x="69709" y="88658"/>
                  </a:lnTo>
                  <a:lnTo>
                    <a:pt x="31991" y="88658"/>
                  </a:lnTo>
                  <a:lnTo>
                    <a:pt x="32058" y="89458"/>
                  </a:lnTo>
                  <a:lnTo>
                    <a:pt x="32257" y="91046"/>
                  </a:lnTo>
                  <a:lnTo>
                    <a:pt x="32257" y="104863"/>
                  </a:lnTo>
                  <a:close/>
                </a:path>
                <a:path w="701675" h="123189">
                  <a:moveTo>
                    <a:pt x="77870" y="77520"/>
                  </a:moveTo>
                  <a:lnTo>
                    <a:pt x="52158" y="77520"/>
                  </a:lnTo>
                  <a:lnTo>
                    <a:pt x="58407" y="71678"/>
                  </a:lnTo>
                  <a:lnTo>
                    <a:pt x="58407" y="50952"/>
                  </a:lnTo>
                  <a:lnTo>
                    <a:pt x="52959" y="44310"/>
                  </a:lnTo>
                  <a:lnTo>
                    <a:pt x="78247" y="44310"/>
                  </a:lnTo>
                  <a:lnTo>
                    <a:pt x="79298" y="46220"/>
                  </a:lnTo>
                  <a:lnTo>
                    <a:pt x="81495" y="60782"/>
                  </a:lnTo>
                  <a:lnTo>
                    <a:pt x="79076" y="75489"/>
                  </a:lnTo>
                  <a:lnTo>
                    <a:pt x="77870" y="77520"/>
                  </a:lnTo>
                  <a:close/>
                </a:path>
                <a:path w="701675" h="123189">
                  <a:moveTo>
                    <a:pt x="49644" y="96481"/>
                  </a:moveTo>
                  <a:lnTo>
                    <a:pt x="39027" y="96481"/>
                  </a:lnTo>
                  <a:lnTo>
                    <a:pt x="32918" y="89458"/>
                  </a:lnTo>
                  <a:lnTo>
                    <a:pt x="32257" y="88658"/>
                  </a:lnTo>
                  <a:lnTo>
                    <a:pt x="69709" y="88658"/>
                  </a:lnTo>
                  <a:lnTo>
                    <a:pt x="62293" y="93947"/>
                  </a:lnTo>
                  <a:lnTo>
                    <a:pt x="49644" y="96481"/>
                  </a:lnTo>
                  <a:close/>
                </a:path>
                <a:path w="701675" h="123189">
                  <a:moveTo>
                    <a:pt x="38353" y="121437"/>
                  </a:moveTo>
                  <a:lnTo>
                    <a:pt x="3187" y="121437"/>
                  </a:lnTo>
                  <a:lnTo>
                    <a:pt x="660" y="118922"/>
                  </a:lnTo>
                  <a:lnTo>
                    <a:pt x="660" y="107378"/>
                  </a:lnTo>
                  <a:lnTo>
                    <a:pt x="3187" y="104863"/>
                  </a:lnTo>
                  <a:lnTo>
                    <a:pt x="38353" y="104863"/>
                  </a:lnTo>
                  <a:lnTo>
                    <a:pt x="40881" y="107378"/>
                  </a:lnTo>
                  <a:lnTo>
                    <a:pt x="40881" y="118922"/>
                  </a:lnTo>
                  <a:lnTo>
                    <a:pt x="38353" y="121437"/>
                  </a:lnTo>
                  <a:close/>
                </a:path>
                <a:path w="701675" h="123189">
                  <a:moveTo>
                    <a:pt x="111099" y="94894"/>
                  </a:moveTo>
                  <a:lnTo>
                    <a:pt x="94640" y="94894"/>
                  </a:lnTo>
                  <a:lnTo>
                    <a:pt x="92113" y="92367"/>
                  </a:lnTo>
                  <a:lnTo>
                    <a:pt x="92113" y="16573"/>
                  </a:lnTo>
                  <a:lnTo>
                    <a:pt x="85344" y="16573"/>
                  </a:lnTo>
                  <a:lnTo>
                    <a:pt x="82829" y="14046"/>
                  </a:lnTo>
                  <a:lnTo>
                    <a:pt x="82829" y="2514"/>
                  </a:lnTo>
                  <a:lnTo>
                    <a:pt x="85344" y="0"/>
                  </a:lnTo>
                  <a:lnTo>
                    <a:pt x="112560" y="0"/>
                  </a:lnTo>
                  <a:lnTo>
                    <a:pt x="115087" y="2514"/>
                  </a:lnTo>
                  <a:lnTo>
                    <a:pt x="115087" y="29857"/>
                  </a:lnTo>
                  <a:lnTo>
                    <a:pt x="114887" y="31445"/>
                  </a:lnTo>
                  <a:lnTo>
                    <a:pt x="114820" y="32245"/>
                  </a:lnTo>
                  <a:lnTo>
                    <a:pt x="152381" y="32245"/>
                  </a:lnTo>
                  <a:lnTo>
                    <a:pt x="155898" y="34901"/>
                  </a:lnTo>
                  <a:lnTo>
                    <a:pt x="161076" y="44310"/>
                  </a:lnTo>
                  <a:lnTo>
                    <a:pt x="120929" y="44310"/>
                  </a:lnTo>
                  <a:lnTo>
                    <a:pt x="114414" y="49364"/>
                  </a:lnTo>
                  <a:lnTo>
                    <a:pt x="114414" y="69418"/>
                  </a:lnTo>
                  <a:lnTo>
                    <a:pt x="118795" y="77520"/>
                  </a:lnTo>
                  <a:lnTo>
                    <a:pt x="160699" y="77520"/>
                  </a:lnTo>
                  <a:lnTo>
                    <a:pt x="155219" y="86747"/>
                  </a:lnTo>
                  <a:lnTo>
                    <a:pt x="154961" y="86931"/>
                  </a:lnTo>
                  <a:lnTo>
                    <a:pt x="113626" y="86931"/>
                  </a:lnTo>
                  <a:lnTo>
                    <a:pt x="113626" y="92367"/>
                  </a:lnTo>
                  <a:lnTo>
                    <a:pt x="111099" y="94894"/>
                  </a:lnTo>
                  <a:close/>
                </a:path>
                <a:path w="701675" h="123189">
                  <a:moveTo>
                    <a:pt x="152381" y="32245"/>
                  </a:moveTo>
                  <a:lnTo>
                    <a:pt x="115087" y="32245"/>
                  </a:lnTo>
                  <a:lnTo>
                    <a:pt x="115747" y="31445"/>
                  </a:lnTo>
                  <a:lnTo>
                    <a:pt x="121450" y="24955"/>
                  </a:lnTo>
                  <a:lnTo>
                    <a:pt x="133527" y="24955"/>
                  </a:lnTo>
                  <a:lnTo>
                    <a:pt x="146183" y="27565"/>
                  </a:lnTo>
                  <a:lnTo>
                    <a:pt x="152381" y="32245"/>
                  </a:lnTo>
                  <a:close/>
                </a:path>
                <a:path w="701675" h="123189">
                  <a:moveTo>
                    <a:pt x="160699" y="77520"/>
                  </a:moveTo>
                  <a:lnTo>
                    <a:pt x="134988" y="77520"/>
                  </a:lnTo>
                  <a:lnTo>
                    <a:pt x="141236" y="71678"/>
                  </a:lnTo>
                  <a:lnTo>
                    <a:pt x="141236" y="50952"/>
                  </a:lnTo>
                  <a:lnTo>
                    <a:pt x="135788" y="44310"/>
                  </a:lnTo>
                  <a:lnTo>
                    <a:pt x="161076" y="44310"/>
                  </a:lnTo>
                  <a:lnTo>
                    <a:pt x="162127" y="46220"/>
                  </a:lnTo>
                  <a:lnTo>
                    <a:pt x="164325" y="60782"/>
                  </a:lnTo>
                  <a:lnTo>
                    <a:pt x="161905" y="75489"/>
                  </a:lnTo>
                  <a:lnTo>
                    <a:pt x="160699" y="77520"/>
                  </a:lnTo>
                  <a:close/>
                </a:path>
                <a:path w="701675" h="123189">
                  <a:moveTo>
                    <a:pt x="132473" y="96481"/>
                  </a:moveTo>
                  <a:lnTo>
                    <a:pt x="118668" y="96481"/>
                  </a:lnTo>
                  <a:lnTo>
                    <a:pt x="114414" y="87858"/>
                  </a:lnTo>
                  <a:lnTo>
                    <a:pt x="113893" y="86931"/>
                  </a:lnTo>
                  <a:lnTo>
                    <a:pt x="154961" y="86931"/>
                  </a:lnTo>
                  <a:lnTo>
                    <a:pt x="145122" y="93947"/>
                  </a:lnTo>
                  <a:lnTo>
                    <a:pt x="132473" y="96481"/>
                  </a:lnTo>
                  <a:close/>
                </a:path>
                <a:path w="701675" h="123189">
                  <a:moveTo>
                    <a:pt x="201498" y="78308"/>
                  </a:moveTo>
                  <a:lnTo>
                    <a:pt x="178536" y="78308"/>
                  </a:lnTo>
                  <a:lnTo>
                    <a:pt x="178536" y="16573"/>
                  </a:lnTo>
                  <a:lnTo>
                    <a:pt x="171767" y="16573"/>
                  </a:lnTo>
                  <a:lnTo>
                    <a:pt x="169240" y="14046"/>
                  </a:lnTo>
                  <a:lnTo>
                    <a:pt x="169240" y="2514"/>
                  </a:lnTo>
                  <a:lnTo>
                    <a:pt x="171767" y="0"/>
                  </a:lnTo>
                  <a:lnTo>
                    <a:pt x="198970" y="0"/>
                  </a:lnTo>
                  <a:lnTo>
                    <a:pt x="201498" y="2514"/>
                  </a:lnTo>
                  <a:lnTo>
                    <a:pt x="201498" y="33439"/>
                  </a:lnTo>
                  <a:lnTo>
                    <a:pt x="201231" y="35560"/>
                  </a:lnTo>
                  <a:lnTo>
                    <a:pt x="201231" y="35826"/>
                  </a:lnTo>
                  <a:lnTo>
                    <a:pt x="243271" y="35826"/>
                  </a:lnTo>
                  <a:lnTo>
                    <a:pt x="244993" y="38441"/>
                  </a:lnTo>
                  <a:lnTo>
                    <a:pt x="246139" y="45770"/>
                  </a:lnTo>
                  <a:lnTo>
                    <a:pt x="206273" y="45770"/>
                  </a:lnTo>
                  <a:lnTo>
                    <a:pt x="201498" y="54800"/>
                  </a:lnTo>
                  <a:lnTo>
                    <a:pt x="201498" y="78308"/>
                  </a:lnTo>
                  <a:close/>
                </a:path>
                <a:path w="701675" h="123189">
                  <a:moveTo>
                    <a:pt x="243271" y="35826"/>
                  </a:moveTo>
                  <a:lnTo>
                    <a:pt x="201498" y="35826"/>
                  </a:lnTo>
                  <a:lnTo>
                    <a:pt x="205346" y="29057"/>
                  </a:lnTo>
                  <a:lnTo>
                    <a:pt x="213309" y="24955"/>
                  </a:lnTo>
                  <a:lnTo>
                    <a:pt x="222338" y="24955"/>
                  </a:lnTo>
                  <a:lnTo>
                    <a:pt x="231998" y="26250"/>
                  </a:lnTo>
                  <a:lnTo>
                    <a:pt x="239790" y="30541"/>
                  </a:lnTo>
                  <a:lnTo>
                    <a:pt x="243271" y="35826"/>
                  </a:lnTo>
                  <a:close/>
                </a:path>
                <a:path w="701675" h="123189">
                  <a:moveTo>
                    <a:pt x="252996" y="94894"/>
                  </a:moveTo>
                  <a:lnTo>
                    <a:pt x="226453" y="94894"/>
                  </a:lnTo>
                  <a:lnTo>
                    <a:pt x="223926" y="92367"/>
                  </a:lnTo>
                  <a:lnTo>
                    <a:pt x="223926" y="48425"/>
                  </a:lnTo>
                  <a:lnTo>
                    <a:pt x="221411" y="45770"/>
                  </a:lnTo>
                  <a:lnTo>
                    <a:pt x="246139" y="45770"/>
                  </a:lnTo>
                  <a:lnTo>
                    <a:pt x="246888" y="50558"/>
                  </a:lnTo>
                  <a:lnTo>
                    <a:pt x="246888" y="78308"/>
                  </a:lnTo>
                  <a:lnTo>
                    <a:pt x="252996" y="78308"/>
                  </a:lnTo>
                  <a:lnTo>
                    <a:pt x="255524" y="80835"/>
                  </a:lnTo>
                  <a:lnTo>
                    <a:pt x="255524" y="92367"/>
                  </a:lnTo>
                  <a:lnTo>
                    <a:pt x="252996" y="94894"/>
                  </a:lnTo>
                  <a:close/>
                </a:path>
                <a:path w="701675" h="123189">
                  <a:moveTo>
                    <a:pt x="207606" y="94894"/>
                  </a:moveTo>
                  <a:lnTo>
                    <a:pt x="172427" y="94894"/>
                  </a:lnTo>
                  <a:lnTo>
                    <a:pt x="169900" y="92367"/>
                  </a:lnTo>
                  <a:lnTo>
                    <a:pt x="169900" y="80835"/>
                  </a:lnTo>
                  <a:lnTo>
                    <a:pt x="172427" y="78308"/>
                  </a:lnTo>
                  <a:lnTo>
                    <a:pt x="207606" y="78308"/>
                  </a:lnTo>
                  <a:lnTo>
                    <a:pt x="210121" y="80835"/>
                  </a:lnTo>
                  <a:lnTo>
                    <a:pt x="210121" y="92367"/>
                  </a:lnTo>
                  <a:lnTo>
                    <a:pt x="207606" y="94894"/>
                  </a:lnTo>
                  <a:close/>
                </a:path>
                <a:path w="701675" h="123189">
                  <a:moveTo>
                    <a:pt x="281800" y="94894"/>
                  </a:moveTo>
                  <a:lnTo>
                    <a:pt x="265074" y="94894"/>
                  </a:lnTo>
                  <a:lnTo>
                    <a:pt x="262559" y="92367"/>
                  </a:lnTo>
                  <a:lnTo>
                    <a:pt x="262559" y="75653"/>
                  </a:lnTo>
                  <a:lnTo>
                    <a:pt x="265074" y="73139"/>
                  </a:lnTo>
                  <a:lnTo>
                    <a:pt x="281800" y="73139"/>
                  </a:lnTo>
                  <a:lnTo>
                    <a:pt x="284327" y="75653"/>
                  </a:lnTo>
                  <a:lnTo>
                    <a:pt x="284327" y="92367"/>
                  </a:lnTo>
                  <a:lnTo>
                    <a:pt x="281800" y="94894"/>
                  </a:lnTo>
                  <a:close/>
                </a:path>
                <a:path w="701675" h="123189">
                  <a:moveTo>
                    <a:pt x="329450" y="92900"/>
                  </a:moveTo>
                  <a:lnTo>
                    <a:pt x="321487" y="92900"/>
                  </a:lnTo>
                  <a:lnTo>
                    <a:pt x="307976" y="89979"/>
                  </a:lnTo>
                  <a:lnTo>
                    <a:pt x="298373" y="82288"/>
                  </a:lnTo>
                  <a:lnTo>
                    <a:pt x="292609" y="71292"/>
                  </a:lnTo>
                  <a:lnTo>
                    <a:pt x="290690" y="58521"/>
                  </a:lnTo>
                  <a:lnTo>
                    <a:pt x="292569" y="45942"/>
                  </a:lnTo>
                  <a:lnTo>
                    <a:pt x="298257" y="35218"/>
                  </a:lnTo>
                  <a:lnTo>
                    <a:pt x="307829" y="27755"/>
                  </a:lnTo>
                  <a:lnTo>
                    <a:pt x="321360" y="24955"/>
                  </a:lnTo>
                  <a:lnTo>
                    <a:pt x="328396" y="24955"/>
                  </a:lnTo>
                  <a:lnTo>
                    <a:pt x="337426" y="27470"/>
                  </a:lnTo>
                  <a:lnTo>
                    <a:pt x="341274" y="33832"/>
                  </a:lnTo>
                  <a:lnTo>
                    <a:pt x="369811" y="33832"/>
                  </a:lnTo>
                  <a:lnTo>
                    <a:pt x="369811" y="40601"/>
                  </a:lnTo>
                  <a:lnTo>
                    <a:pt x="367284" y="43116"/>
                  </a:lnTo>
                  <a:lnTo>
                    <a:pt x="361708" y="43116"/>
                  </a:lnTo>
                  <a:lnTo>
                    <a:pt x="361708" y="44043"/>
                  </a:lnTo>
                  <a:lnTo>
                    <a:pt x="317906" y="44043"/>
                  </a:lnTo>
                  <a:lnTo>
                    <a:pt x="313791" y="49898"/>
                  </a:lnTo>
                  <a:lnTo>
                    <a:pt x="313791" y="66230"/>
                  </a:lnTo>
                  <a:lnTo>
                    <a:pt x="317779" y="73799"/>
                  </a:lnTo>
                  <a:lnTo>
                    <a:pt x="361708" y="73799"/>
                  </a:lnTo>
                  <a:lnTo>
                    <a:pt x="361708" y="84404"/>
                  </a:lnTo>
                  <a:lnTo>
                    <a:pt x="338620" y="84404"/>
                  </a:lnTo>
                  <a:lnTo>
                    <a:pt x="334632" y="89979"/>
                  </a:lnTo>
                  <a:lnTo>
                    <a:pt x="329450" y="92900"/>
                  </a:lnTo>
                  <a:close/>
                </a:path>
                <a:path w="701675" h="123189">
                  <a:moveTo>
                    <a:pt x="369811" y="33832"/>
                  </a:moveTo>
                  <a:lnTo>
                    <a:pt x="341541" y="33832"/>
                  </a:lnTo>
                  <a:lnTo>
                    <a:pt x="341541" y="29057"/>
                  </a:lnTo>
                  <a:lnTo>
                    <a:pt x="344055" y="26543"/>
                  </a:lnTo>
                  <a:lnTo>
                    <a:pt x="367284" y="26543"/>
                  </a:lnTo>
                  <a:lnTo>
                    <a:pt x="369811" y="29057"/>
                  </a:lnTo>
                  <a:lnTo>
                    <a:pt x="369811" y="33832"/>
                  </a:lnTo>
                  <a:close/>
                </a:path>
                <a:path w="701675" h="123189">
                  <a:moveTo>
                    <a:pt x="361708" y="73799"/>
                  </a:moveTo>
                  <a:lnTo>
                    <a:pt x="332905" y="73799"/>
                  </a:lnTo>
                  <a:lnTo>
                    <a:pt x="339280" y="70739"/>
                  </a:lnTo>
                  <a:lnTo>
                    <a:pt x="339280" y="46710"/>
                  </a:lnTo>
                  <a:lnTo>
                    <a:pt x="332905" y="44043"/>
                  </a:lnTo>
                  <a:lnTo>
                    <a:pt x="361708" y="44043"/>
                  </a:lnTo>
                  <a:lnTo>
                    <a:pt x="361708" y="73799"/>
                  </a:lnTo>
                  <a:close/>
                </a:path>
                <a:path w="701675" h="123189">
                  <a:moveTo>
                    <a:pt x="358344" y="104330"/>
                  </a:moveTo>
                  <a:lnTo>
                    <a:pt x="331177" y="104330"/>
                  </a:lnTo>
                  <a:lnTo>
                    <a:pt x="338747" y="101142"/>
                  </a:lnTo>
                  <a:lnTo>
                    <a:pt x="338747" y="86131"/>
                  </a:lnTo>
                  <a:lnTo>
                    <a:pt x="338886" y="84404"/>
                  </a:lnTo>
                  <a:lnTo>
                    <a:pt x="361708" y="84404"/>
                  </a:lnTo>
                  <a:lnTo>
                    <a:pt x="361708" y="88658"/>
                  </a:lnTo>
                  <a:lnTo>
                    <a:pt x="358344" y="104330"/>
                  </a:lnTo>
                  <a:close/>
                </a:path>
                <a:path w="701675" h="123189">
                  <a:moveTo>
                    <a:pt x="323088" y="122758"/>
                  </a:moveTo>
                  <a:lnTo>
                    <a:pt x="316445" y="122758"/>
                  </a:lnTo>
                  <a:lnTo>
                    <a:pt x="309283" y="121437"/>
                  </a:lnTo>
                  <a:lnTo>
                    <a:pt x="303441" y="119316"/>
                  </a:lnTo>
                  <a:lnTo>
                    <a:pt x="299186" y="117856"/>
                  </a:lnTo>
                  <a:lnTo>
                    <a:pt x="297992" y="114414"/>
                  </a:lnTo>
                  <a:lnTo>
                    <a:pt x="299593" y="110299"/>
                  </a:lnTo>
                  <a:lnTo>
                    <a:pt x="301180" y="106324"/>
                  </a:lnTo>
                  <a:lnTo>
                    <a:pt x="302780" y="102069"/>
                  </a:lnTo>
                  <a:lnTo>
                    <a:pt x="305828" y="101142"/>
                  </a:lnTo>
                  <a:lnTo>
                    <a:pt x="310070" y="102336"/>
                  </a:lnTo>
                  <a:lnTo>
                    <a:pt x="313524" y="103403"/>
                  </a:lnTo>
                  <a:lnTo>
                    <a:pt x="318046" y="104330"/>
                  </a:lnTo>
                  <a:lnTo>
                    <a:pt x="358344" y="104330"/>
                  </a:lnTo>
                  <a:lnTo>
                    <a:pt x="358304" y="104514"/>
                  </a:lnTo>
                  <a:lnTo>
                    <a:pt x="349413" y="115066"/>
                  </a:lnTo>
                  <a:lnTo>
                    <a:pt x="337014" y="120939"/>
                  </a:lnTo>
                  <a:lnTo>
                    <a:pt x="323088" y="122758"/>
                  </a:lnTo>
                  <a:close/>
                </a:path>
                <a:path w="701675" h="123189">
                  <a:moveTo>
                    <a:pt x="413613" y="96481"/>
                  </a:moveTo>
                  <a:lnTo>
                    <a:pt x="398486" y="93931"/>
                  </a:lnTo>
                  <a:lnTo>
                    <a:pt x="386170" y="86715"/>
                  </a:lnTo>
                  <a:lnTo>
                    <a:pt x="377885" y="75489"/>
                  </a:lnTo>
                  <a:lnTo>
                    <a:pt x="374853" y="60909"/>
                  </a:lnTo>
                  <a:lnTo>
                    <a:pt x="377883" y="46220"/>
                  </a:lnTo>
                  <a:lnTo>
                    <a:pt x="386153" y="34869"/>
                  </a:lnTo>
                  <a:lnTo>
                    <a:pt x="398427" y="27549"/>
                  </a:lnTo>
                  <a:lnTo>
                    <a:pt x="413473" y="24955"/>
                  </a:lnTo>
                  <a:lnTo>
                    <a:pt x="428681" y="27549"/>
                  </a:lnTo>
                  <a:lnTo>
                    <a:pt x="441039" y="34869"/>
                  </a:lnTo>
                  <a:lnTo>
                    <a:pt x="447747" y="44043"/>
                  </a:lnTo>
                  <a:lnTo>
                    <a:pt x="405244" y="44043"/>
                  </a:lnTo>
                  <a:lnTo>
                    <a:pt x="398081" y="50558"/>
                  </a:lnTo>
                  <a:lnTo>
                    <a:pt x="398081" y="71145"/>
                  </a:lnTo>
                  <a:lnTo>
                    <a:pt x="405244" y="77381"/>
                  </a:lnTo>
                  <a:lnTo>
                    <a:pt x="447945" y="77381"/>
                  </a:lnTo>
                  <a:lnTo>
                    <a:pt x="441056" y="86715"/>
                  </a:lnTo>
                  <a:lnTo>
                    <a:pt x="428740" y="93931"/>
                  </a:lnTo>
                  <a:lnTo>
                    <a:pt x="413613" y="96481"/>
                  </a:lnTo>
                  <a:close/>
                </a:path>
                <a:path w="701675" h="123189">
                  <a:moveTo>
                    <a:pt x="447945" y="77381"/>
                  </a:moveTo>
                  <a:lnTo>
                    <a:pt x="421970" y="77381"/>
                  </a:lnTo>
                  <a:lnTo>
                    <a:pt x="429145" y="71145"/>
                  </a:lnTo>
                  <a:lnTo>
                    <a:pt x="429145" y="50558"/>
                  </a:lnTo>
                  <a:lnTo>
                    <a:pt x="421970" y="44043"/>
                  </a:lnTo>
                  <a:lnTo>
                    <a:pt x="447747" y="44043"/>
                  </a:lnTo>
                  <a:lnTo>
                    <a:pt x="449339" y="46220"/>
                  </a:lnTo>
                  <a:lnTo>
                    <a:pt x="452373" y="60909"/>
                  </a:lnTo>
                  <a:lnTo>
                    <a:pt x="449341" y="75489"/>
                  </a:lnTo>
                  <a:lnTo>
                    <a:pt x="447945" y="77381"/>
                  </a:lnTo>
                  <a:close/>
                </a:path>
                <a:path w="701675" h="123189">
                  <a:moveTo>
                    <a:pt x="505472" y="94894"/>
                  </a:moveTo>
                  <a:lnTo>
                    <a:pt x="482104" y="94894"/>
                  </a:lnTo>
                  <a:lnTo>
                    <a:pt x="479577" y="93027"/>
                  </a:lnTo>
                  <a:lnTo>
                    <a:pt x="478256" y="89319"/>
                  </a:lnTo>
                  <a:lnTo>
                    <a:pt x="461264" y="43116"/>
                  </a:lnTo>
                  <a:lnTo>
                    <a:pt x="456082" y="43116"/>
                  </a:lnTo>
                  <a:lnTo>
                    <a:pt x="453567" y="40601"/>
                  </a:lnTo>
                  <a:lnTo>
                    <a:pt x="453567" y="29057"/>
                  </a:lnTo>
                  <a:lnTo>
                    <a:pt x="456082" y="26543"/>
                  </a:lnTo>
                  <a:lnTo>
                    <a:pt x="487413" y="26543"/>
                  </a:lnTo>
                  <a:lnTo>
                    <a:pt x="489940" y="29057"/>
                  </a:lnTo>
                  <a:lnTo>
                    <a:pt x="489940" y="40601"/>
                  </a:lnTo>
                  <a:lnTo>
                    <a:pt x="487680" y="42722"/>
                  </a:lnTo>
                  <a:lnTo>
                    <a:pt x="483831" y="43116"/>
                  </a:lnTo>
                  <a:lnTo>
                    <a:pt x="492988" y="71920"/>
                  </a:lnTo>
                  <a:lnTo>
                    <a:pt x="493443" y="75653"/>
                  </a:lnTo>
                  <a:lnTo>
                    <a:pt x="493522" y="76835"/>
                  </a:lnTo>
                  <a:lnTo>
                    <a:pt x="513912" y="76835"/>
                  </a:lnTo>
                  <a:lnTo>
                    <a:pt x="509320" y="89319"/>
                  </a:lnTo>
                  <a:lnTo>
                    <a:pt x="507987" y="93027"/>
                  </a:lnTo>
                  <a:lnTo>
                    <a:pt x="505472" y="94894"/>
                  </a:lnTo>
                  <a:close/>
                </a:path>
                <a:path w="701675" h="123189">
                  <a:moveTo>
                    <a:pt x="513912" y="76835"/>
                  </a:moveTo>
                  <a:lnTo>
                    <a:pt x="494055" y="76835"/>
                  </a:lnTo>
                  <a:lnTo>
                    <a:pt x="494132" y="75653"/>
                  </a:lnTo>
                  <a:lnTo>
                    <a:pt x="494576" y="71920"/>
                  </a:lnTo>
                  <a:lnTo>
                    <a:pt x="495909" y="67805"/>
                  </a:lnTo>
                  <a:lnTo>
                    <a:pt x="503745" y="43116"/>
                  </a:lnTo>
                  <a:lnTo>
                    <a:pt x="499897" y="42722"/>
                  </a:lnTo>
                  <a:lnTo>
                    <a:pt x="497636" y="40601"/>
                  </a:lnTo>
                  <a:lnTo>
                    <a:pt x="497636" y="29057"/>
                  </a:lnTo>
                  <a:lnTo>
                    <a:pt x="500151" y="26543"/>
                  </a:lnTo>
                  <a:lnTo>
                    <a:pt x="531482" y="26543"/>
                  </a:lnTo>
                  <a:lnTo>
                    <a:pt x="534009" y="29057"/>
                  </a:lnTo>
                  <a:lnTo>
                    <a:pt x="534009" y="40601"/>
                  </a:lnTo>
                  <a:lnTo>
                    <a:pt x="531482" y="43116"/>
                  </a:lnTo>
                  <a:lnTo>
                    <a:pt x="526313" y="43116"/>
                  </a:lnTo>
                  <a:lnTo>
                    <a:pt x="513912" y="76835"/>
                  </a:lnTo>
                  <a:close/>
                </a:path>
                <a:path w="701675" h="123189">
                  <a:moveTo>
                    <a:pt x="551789" y="94894"/>
                  </a:moveTo>
                  <a:lnTo>
                    <a:pt x="535063" y="94894"/>
                  </a:lnTo>
                  <a:lnTo>
                    <a:pt x="532549" y="92367"/>
                  </a:lnTo>
                  <a:lnTo>
                    <a:pt x="532549" y="75653"/>
                  </a:lnTo>
                  <a:lnTo>
                    <a:pt x="535063" y="73139"/>
                  </a:lnTo>
                  <a:lnTo>
                    <a:pt x="551789" y="73139"/>
                  </a:lnTo>
                  <a:lnTo>
                    <a:pt x="554316" y="75653"/>
                  </a:lnTo>
                  <a:lnTo>
                    <a:pt x="554316" y="92367"/>
                  </a:lnTo>
                  <a:lnTo>
                    <a:pt x="551789" y="94894"/>
                  </a:lnTo>
                  <a:close/>
                </a:path>
                <a:path w="701675" h="123189">
                  <a:moveTo>
                    <a:pt x="585508" y="94894"/>
                  </a:moveTo>
                  <a:lnTo>
                    <a:pt x="569048" y="94894"/>
                  </a:lnTo>
                  <a:lnTo>
                    <a:pt x="566521" y="92367"/>
                  </a:lnTo>
                  <a:lnTo>
                    <a:pt x="566521" y="16573"/>
                  </a:lnTo>
                  <a:lnTo>
                    <a:pt x="559752" y="16573"/>
                  </a:lnTo>
                  <a:lnTo>
                    <a:pt x="557237" y="14046"/>
                  </a:lnTo>
                  <a:lnTo>
                    <a:pt x="557237" y="2514"/>
                  </a:lnTo>
                  <a:lnTo>
                    <a:pt x="559752" y="0"/>
                  </a:lnTo>
                  <a:lnTo>
                    <a:pt x="586968" y="0"/>
                  </a:lnTo>
                  <a:lnTo>
                    <a:pt x="589495" y="2514"/>
                  </a:lnTo>
                  <a:lnTo>
                    <a:pt x="589495" y="29857"/>
                  </a:lnTo>
                  <a:lnTo>
                    <a:pt x="589296" y="31445"/>
                  </a:lnTo>
                  <a:lnTo>
                    <a:pt x="589229" y="32245"/>
                  </a:lnTo>
                  <a:lnTo>
                    <a:pt x="626789" y="32245"/>
                  </a:lnTo>
                  <a:lnTo>
                    <a:pt x="630307" y="34901"/>
                  </a:lnTo>
                  <a:lnTo>
                    <a:pt x="635485" y="44310"/>
                  </a:lnTo>
                  <a:lnTo>
                    <a:pt x="595325" y="44310"/>
                  </a:lnTo>
                  <a:lnTo>
                    <a:pt x="588822" y="49364"/>
                  </a:lnTo>
                  <a:lnTo>
                    <a:pt x="588822" y="69418"/>
                  </a:lnTo>
                  <a:lnTo>
                    <a:pt x="593204" y="77520"/>
                  </a:lnTo>
                  <a:lnTo>
                    <a:pt x="635108" y="77520"/>
                  </a:lnTo>
                  <a:lnTo>
                    <a:pt x="629627" y="86747"/>
                  </a:lnTo>
                  <a:lnTo>
                    <a:pt x="629369" y="86931"/>
                  </a:lnTo>
                  <a:lnTo>
                    <a:pt x="588035" y="86931"/>
                  </a:lnTo>
                  <a:lnTo>
                    <a:pt x="588035" y="92367"/>
                  </a:lnTo>
                  <a:lnTo>
                    <a:pt x="585508" y="94894"/>
                  </a:lnTo>
                  <a:close/>
                </a:path>
                <a:path w="701675" h="123189">
                  <a:moveTo>
                    <a:pt x="626789" y="32245"/>
                  </a:moveTo>
                  <a:lnTo>
                    <a:pt x="589495" y="32245"/>
                  </a:lnTo>
                  <a:lnTo>
                    <a:pt x="590156" y="31445"/>
                  </a:lnTo>
                  <a:lnTo>
                    <a:pt x="595858" y="24955"/>
                  </a:lnTo>
                  <a:lnTo>
                    <a:pt x="607936" y="24955"/>
                  </a:lnTo>
                  <a:lnTo>
                    <a:pt x="620592" y="27565"/>
                  </a:lnTo>
                  <a:lnTo>
                    <a:pt x="626789" y="32245"/>
                  </a:lnTo>
                  <a:close/>
                </a:path>
                <a:path w="701675" h="123189">
                  <a:moveTo>
                    <a:pt x="635108" y="77520"/>
                  </a:moveTo>
                  <a:lnTo>
                    <a:pt x="609396" y="77520"/>
                  </a:lnTo>
                  <a:lnTo>
                    <a:pt x="615645" y="71678"/>
                  </a:lnTo>
                  <a:lnTo>
                    <a:pt x="615645" y="50952"/>
                  </a:lnTo>
                  <a:lnTo>
                    <a:pt x="610196" y="44310"/>
                  </a:lnTo>
                  <a:lnTo>
                    <a:pt x="635485" y="44310"/>
                  </a:lnTo>
                  <a:lnTo>
                    <a:pt x="636536" y="46220"/>
                  </a:lnTo>
                  <a:lnTo>
                    <a:pt x="638733" y="60782"/>
                  </a:lnTo>
                  <a:lnTo>
                    <a:pt x="636314" y="75489"/>
                  </a:lnTo>
                  <a:lnTo>
                    <a:pt x="635108" y="77520"/>
                  </a:lnTo>
                  <a:close/>
                </a:path>
                <a:path w="701675" h="123189">
                  <a:moveTo>
                    <a:pt x="606882" y="96481"/>
                  </a:moveTo>
                  <a:lnTo>
                    <a:pt x="593077" y="96481"/>
                  </a:lnTo>
                  <a:lnTo>
                    <a:pt x="588822" y="87858"/>
                  </a:lnTo>
                  <a:lnTo>
                    <a:pt x="588302" y="86931"/>
                  </a:lnTo>
                  <a:lnTo>
                    <a:pt x="629369" y="86931"/>
                  </a:lnTo>
                  <a:lnTo>
                    <a:pt x="619531" y="93947"/>
                  </a:lnTo>
                  <a:lnTo>
                    <a:pt x="606882" y="96481"/>
                  </a:lnTo>
                  <a:close/>
                </a:path>
                <a:path w="701675" h="123189">
                  <a:moveTo>
                    <a:pt x="701649" y="42329"/>
                  </a:moveTo>
                  <a:lnTo>
                    <a:pt x="677227" y="42329"/>
                  </a:lnTo>
                  <a:lnTo>
                    <a:pt x="679488" y="35293"/>
                  </a:lnTo>
                  <a:lnTo>
                    <a:pt x="686790" y="25882"/>
                  </a:lnTo>
                  <a:lnTo>
                    <a:pt x="700062" y="25882"/>
                  </a:lnTo>
                  <a:lnTo>
                    <a:pt x="701649" y="28397"/>
                  </a:lnTo>
                  <a:lnTo>
                    <a:pt x="701649" y="42329"/>
                  </a:lnTo>
                  <a:close/>
                </a:path>
                <a:path w="701675" h="123189">
                  <a:moveTo>
                    <a:pt x="678154" y="78308"/>
                  </a:moveTo>
                  <a:lnTo>
                    <a:pt x="655193" y="78308"/>
                  </a:lnTo>
                  <a:lnTo>
                    <a:pt x="655193" y="43129"/>
                  </a:lnTo>
                  <a:lnTo>
                    <a:pt x="648423" y="43129"/>
                  </a:lnTo>
                  <a:lnTo>
                    <a:pt x="645909" y="40601"/>
                  </a:lnTo>
                  <a:lnTo>
                    <a:pt x="645909" y="29057"/>
                  </a:lnTo>
                  <a:lnTo>
                    <a:pt x="648423" y="26543"/>
                  </a:lnTo>
                  <a:lnTo>
                    <a:pt x="674446" y="26543"/>
                  </a:lnTo>
                  <a:lnTo>
                    <a:pt x="676960" y="29057"/>
                  </a:lnTo>
                  <a:lnTo>
                    <a:pt x="676960" y="42329"/>
                  </a:lnTo>
                  <a:lnTo>
                    <a:pt x="701649" y="42329"/>
                  </a:lnTo>
                  <a:lnTo>
                    <a:pt x="701649" y="45377"/>
                  </a:lnTo>
                  <a:lnTo>
                    <a:pt x="699135" y="47904"/>
                  </a:lnTo>
                  <a:lnTo>
                    <a:pt x="694359" y="47904"/>
                  </a:lnTo>
                  <a:lnTo>
                    <a:pt x="687236" y="49531"/>
                  </a:lnTo>
                  <a:lnTo>
                    <a:pt x="682175" y="53946"/>
                  </a:lnTo>
                  <a:lnTo>
                    <a:pt x="679156" y="60452"/>
                  </a:lnTo>
                  <a:lnTo>
                    <a:pt x="678154" y="68351"/>
                  </a:lnTo>
                  <a:lnTo>
                    <a:pt x="678154" y="78308"/>
                  </a:lnTo>
                  <a:close/>
                </a:path>
                <a:path w="701675" h="123189">
                  <a:moveTo>
                    <a:pt x="684923" y="94894"/>
                  </a:moveTo>
                  <a:lnTo>
                    <a:pt x="648423" y="94894"/>
                  </a:lnTo>
                  <a:lnTo>
                    <a:pt x="645909" y="92367"/>
                  </a:lnTo>
                  <a:lnTo>
                    <a:pt x="645909" y="80835"/>
                  </a:lnTo>
                  <a:lnTo>
                    <a:pt x="648423" y="78308"/>
                  </a:lnTo>
                  <a:lnTo>
                    <a:pt x="684923" y="78308"/>
                  </a:lnTo>
                  <a:lnTo>
                    <a:pt x="687451" y="80835"/>
                  </a:lnTo>
                  <a:lnTo>
                    <a:pt x="687451" y="92367"/>
                  </a:lnTo>
                  <a:lnTo>
                    <a:pt x="684923" y="94894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>
                <a:solidFill>
                  <a:srgbClr val="034EA2"/>
                </a:solidFill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1811834" y="1608847"/>
            <a:ext cx="3124200" cy="2209800"/>
            <a:chOff x="1375569" y="1660525"/>
            <a:chExt cx="1459458" cy="1029891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xmlns="" id="{A1C49711-D5E0-424A-AB2E-D8C35E74A320}"/>
                </a:ext>
              </a:extLst>
            </p:cNvPr>
            <p:cNvGrpSpPr/>
            <p:nvPr/>
          </p:nvGrpSpPr>
          <p:grpSpPr>
            <a:xfrm>
              <a:off x="1375569" y="1660525"/>
              <a:ext cx="1277209" cy="519305"/>
              <a:chOff x="5309423" y="2656931"/>
              <a:chExt cx="1700977" cy="691606"/>
            </a:xfrm>
          </p:grpSpPr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xmlns="" id="{3F1591D6-5916-4798-9090-7EF667CFF1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309423" y="2656931"/>
                <a:ext cx="1700977" cy="691606"/>
              </a:xfrm>
              <a:prstGeom prst="rect">
                <a:avLst/>
              </a:prstGeom>
            </p:spPr>
          </p:pic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xmlns="" id="{E36DF3B3-54AB-4C4E-8FC5-023D81BFF7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p:blipFill>
            <p:spPr>
              <a:xfrm>
                <a:off x="5562600" y="2792402"/>
                <a:ext cx="1251977" cy="420665"/>
              </a:xfrm>
              <a:prstGeom prst="rect">
                <a:avLst/>
              </a:prstGeom>
            </p:spPr>
          </p:pic>
        </p:grpSp>
        <p:pic>
          <p:nvPicPr>
            <p:cNvPr id="30" name="Gráfico 29">
              <a:extLst>
                <a:ext uri="{FF2B5EF4-FFF2-40B4-BE49-F238E27FC236}">
                  <a16:creationId xmlns:a16="http://schemas.microsoft.com/office/drawing/2014/main" xmlns="" id="{1F6442FF-D4B3-4BA4-B993-BF36FF6A3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835496" y="2262045"/>
              <a:ext cx="999531" cy="428371"/>
            </a:xfrm>
            <a:prstGeom prst="rect">
              <a:avLst/>
            </a:prstGeom>
          </p:spPr>
        </p:pic>
      </p:grpSp>
      <p:sp>
        <p:nvSpPr>
          <p:cNvPr id="27" name="CaixaDeTexto 5"/>
          <p:cNvSpPr txBox="1">
            <a:spLocks noChangeArrowheads="1"/>
          </p:cNvSpPr>
          <p:nvPr/>
        </p:nvSpPr>
        <p:spPr bwMode="auto">
          <a:xfrm>
            <a:off x="5116671" y="4899105"/>
            <a:ext cx="57207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</a:pPr>
            <a:r>
              <a:rPr lang="pt-BR" altLang="pt-BR" sz="1000" dirty="0" smtClean="0">
                <a:solidFill>
                  <a:schemeClr val="bg1"/>
                </a:solidFill>
              </a:rPr>
              <a:t>84/84</a:t>
            </a:r>
            <a:endParaRPr lang="pt-BR" altLang="pt-BR" sz="1000" dirty="0">
              <a:solidFill>
                <a:schemeClr val="bg1"/>
              </a:solidFill>
            </a:endParaRPr>
          </a:p>
          <a:p>
            <a:pPr>
              <a:buClrTx/>
            </a:pPr>
            <a:endParaRPr lang="pt-BR" altLang="pt-BR" sz="1000" dirty="0">
              <a:solidFill>
                <a:srgbClr val="034EA2"/>
              </a:solidFill>
            </a:endParaRPr>
          </a:p>
          <a:p>
            <a:pPr>
              <a:buClrTx/>
              <a:buFontTx/>
              <a:buNone/>
            </a:pPr>
            <a:endParaRPr lang="pt-BR" alt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90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arredondado 53">
            <a:extLst>
              <a:ext uri="{FF2B5EF4-FFF2-40B4-BE49-F238E27FC236}">
                <a16:creationId xmlns:a16="http://schemas.microsoft.com/office/drawing/2014/main" xmlns="" id="{5B411F1C-E059-40DA-A4EF-E3B227BBB254}"/>
              </a:ext>
            </a:extLst>
          </p:cNvPr>
          <p:cNvSpPr/>
          <p:nvPr/>
        </p:nvSpPr>
        <p:spPr>
          <a:xfrm>
            <a:off x="486201" y="1154620"/>
            <a:ext cx="4774694" cy="2150579"/>
          </a:xfrm>
          <a:prstGeom prst="roundRect">
            <a:avLst>
              <a:gd name="adj" fmla="val 10061"/>
            </a:avLst>
          </a:prstGeom>
          <a:noFill/>
          <a:ln w="28575">
            <a:solidFill>
              <a:srgbClr val="034E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352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9" y="1267074"/>
            <a:ext cx="5006423" cy="234586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10888" y="-7475"/>
            <a:ext cx="549494" cy="3534232"/>
            <a:chOff x="8412403" y="0"/>
            <a:chExt cx="731811" cy="4649364"/>
          </a:xfrm>
        </p:grpSpPr>
        <p:sp>
          <p:nvSpPr>
            <p:cNvPr id="7" name="object 7"/>
            <p:cNvSpPr/>
            <p:nvPr/>
          </p:nvSpPr>
          <p:spPr>
            <a:xfrm>
              <a:off x="8483155" y="0"/>
              <a:ext cx="659765" cy="443865"/>
            </a:xfrm>
            <a:custGeom>
              <a:avLst/>
              <a:gdLst/>
              <a:ahLst/>
              <a:cxnLst/>
              <a:rect l="l" t="t" r="r" b="b"/>
              <a:pathLst>
                <a:path w="659765" h="443865">
                  <a:moveTo>
                    <a:pt x="357885" y="443404"/>
                  </a:moveTo>
                  <a:lnTo>
                    <a:pt x="301285" y="426316"/>
                  </a:lnTo>
                  <a:lnTo>
                    <a:pt x="269351" y="391934"/>
                  </a:lnTo>
                  <a:lnTo>
                    <a:pt x="256797" y="350019"/>
                  </a:lnTo>
                  <a:lnTo>
                    <a:pt x="256565" y="343277"/>
                  </a:lnTo>
                  <a:lnTo>
                    <a:pt x="256565" y="245538"/>
                  </a:lnTo>
                  <a:lnTo>
                    <a:pt x="101320" y="245538"/>
                  </a:lnTo>
                  <a:lnTo>
                    <a:pt x="61920" y="237656"/>
                  </a:lnTo>
                  <a:lnTo>
                    <a:pt x="29710" y="216177"/>
                  </a:lnTo>
                  <a:lnTo>
                    <a:pt x="7975" y="184346"/>
                  </a:lnTo>
                  <a:lnTo>
                    <a:pt x="0" y="145411"/>
                  </a:lnTo>
                  <a:lnTo>
                    <a:pt x="401" y="136460"/>
                  </a:lnTo>
                  <a:lnTo>
                    <a:pt x="17349" y="89386"/>
                  </a:lnTo>
                  <a:lnTo>
                    <a:pt x="52052" y="57925"/>
                  </a:lnTo>
                  <a:lnTo>
                    <a:pt x="94473" y="45512"/>
                  </a:lnTo>
                  <a:lnTo>
                    <a:pt x="101320" y="45284"/>
                  </a:lnTo>
                  <a:lnTo>
                    <a:pt x="200545" y="45284"/>
                  </a:lnTo>
                  <a:lnTo>
                    <a:pt x="200545" y="0"/>
                  </a:lnTo>
                </a:path>
                <a:path w="659765" h="443865">
                  <a:moveTo>
                    <a:pt x="601116" y="0"/>
                  </a:moveTo>
                  <a:lnTo>
                    <a:pt x="630031" y="19281"/>
                  </a:lnTo>
                  <a:lnTo>
                    <a:pt x="651764" y="51111"/>
                  </a:lnTo>
                  <a:lnTo>
                    <a:pt x="659739" y="90052"/>
                  </a:lnTo>
                  <a:lnTo>
                    <a:pt x="659338" y="98995"/>
                  </a:lnTo>
                  <a:lnTo>
                    <a:pt x="642390" y="146064"/>
                  </a:lnTo>
                  <a:lnTo>
                    <a:pt x="607687" y="177530"/>
                  </a:lnTo>
                  <a:lnTo>
                    <a:pt x="565273" y="189948"/>
                  </a:lnTo>
                  <a:lnTo>
                    <a:pt x="558431" y="190178"/>
                  </a:lnTo>
                  <a:lnTo>
                    <a:pt x="459193" y="190178"/>
                  </a:lnTo>
                  <a:lnTo>
                    <a:pt x="459193" y="343277"/>
                  </a:lnTo>
                  <a:lnTo>
                    <a:pt x="451220" y="382212"/>
                  </a:lnTo>
                  <a:lnTo>
                    <a:pt x="429490" y="414043"/>
                  </a:lnTo>
                  <a:lnTo>
                    <a:pt x="397284" y="435522"/>
                  </a:lnTo>
                  <a:lnTo>
                    <a:pt x="357885" y="443404"/>
                  </a:lnTo>
                </a:path>
              </a:pathLst>
            </a:custGeom>
            <a:ln w="24942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8" name="object 8"/>
            <p:cNvSpPr/>
            <p:nvPr/>
          </p:nvSpPr>
          <p:spPr>
            <a:xfrm>
              <a:off x="8457107" y="3414388"/>
              <a:ext cx="687070" cy="710565"/>
            </a:xfrm>
            <a:custGeom>
              <a:avLst/>
              <a:gdLst/>
              <a:ahLst/>
              <a:cxnLst/>
              <a:rect l="l" t="t" r="r" b="b"/>
              <a:pathLst>
                <a:path w="687070" h="710564">
                  <a:moveTo>
                    <a:pt x="385356" y="710298"/>
                  </a:moveTo>
                  <a:lnTo>
                    <a:pt x="347662" y="703541"/>
                  </a:lnTo>
                  <a:lnTo>
                    <a:pt x="305546" y="675182"/>
                  </a:lnTo>
                  <a:lnTo>
                    <a:pt x="280936" y="630783"/>
                  </a:lnTo>
                  <a:lnTo>
                    <a:pt x="277025" y="601967"/>
                  </a:lnTo>
                  <a:lnTo>
                    <a:pt x="277025" y="493763"/>
                  </a:lnTo>
                  <a:lnTo>
                    <a:pt x="108330" y="493763"/>
                  </a:lnTo>
                  <a:lnTo>
                    <a:pt x="66206" y="485237"/>
                  </a:lnTo>
                  <a:lnTo>
                    <a:pt x="31767" y="462002"/>
                  </a:lnTo>
                  <a:lnTo>
                    <a:pt x="8527" y="427567"/>
                  </a:lnTo>
                  <a:lnTo>
                    <a:pt x="0" y="385444"/>
                  </a:lnTo>
                  <a:lnTo>
                    <a:pt x="427" y="375775"/>
                  </a:lnTo>
                  <a:lnTo>
                    <a:pt x="18521" y="324881"/>
                  </a:lnTo>
                  <a:lnTo>
                    <a:pt x="55618" y="290825"/>
                  </a:lnTo>
                  <a:lnTo>
                    <a:pt x="93708" y="278109"/>
                  </a:lnTo>
                  <a:lnTo>
                    <a:pt x="108330" y="277113"/>
                  </a:lnTo>
                  <a:lnTo>
                    <a:pt x="216534" y="277113"/>
                  </a:lnTo>
                  <a:lnTo>
                    <a:pt x="216534" y="108330"/>
                  </a:lnTo>
                  <a:lnTo>
                    <a:pt x="225060" y="66206"/>
                  </a:lnTo>
                  <a:lnTo>
                    <a:pt x="248297" y="31767"/>
                  </a:lnTo>
                  <a:lnTo>
                    <a:pt x="282736" y="8527"/>
                  </a:lnTo>
                  <a:lnTo>
                    <a:pt x="324865" y="0"/>
                  </a:lnTo>
                  <a:lnTo>
                    <a:pt x="334511" y="425"/>
                  </a:lnTo>
                  <a:lnTo>
                    <a:pt x="385420" y="18519"/>
                  </a:lnTo>
                  <a:lnTo>
                    <a:pt x="419547" y="55728"/>
                  </a:lnTo>
                  <a:lnTo>
                    <a:pt x="432206" y="93799"/>
                  </a:lnTo>
                  <a:lnTo>
                    <a:pt x="433184" y="108330"/>
                  </a:lnTo>
                  <a:lnTo>
                    <a:pt x="433184" y="216534"/>
                  </a:lnTo>
                  <a:lnTo>
                    <a:pt x="601891" y="216534"/>
                  </a:lnTo>
                  <a:lnTo>
                    <a:pt x="644013" y="225060"/>
                  </a:lnTo>
                  <a:lnTo>
                    <a:pt x="678448" y="248297"/>
                  </a:lnTo>
                  <a:lnTo>
                    <a:pt x="686891" y="260812"/>
                  </a:lnTo>
                </a:path>
                <a:path w="687070" h="710564">
                  <a:moveTo>
                    <a:pt x="686891" y="390992"/>
                  </a:moveTo>
                  <a:lnTo>
                    <a:pt x="654603" y="419483"/>
                  </a:lnTo>
                  <a:lnTo>
                    <a:pt x="616513" y="432190"/>
                  </a:lnTo>
                  <a:lnTo>
                    <a:pt x="601891" y="433184"/>
                  </a:lnTo>
                  <a:lnTo>
                    <a:pt x="493687" y="433184"/>
                  </a:lnTo>
                  <a:lnTo>
                    <a:pt x="493687" y="601967"/>
                  </a:lnTo>
                  <a:lnTo>
                    <a:pt x="485159" y="644097"/>
                  </a:lnTo>
                  <a:lnTo>
                    <a:pt x="461919" y="678535"/>
                  </a:lnTo>
                  <a:lnTo>
                    <a:pt x="427480" y="701772"/>
                  </a:lnTo>
                  <a:lnTo>
                    <a:pt x="385356" y="710298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9" name="object 9"/>
            <p:cNvSpPr/>
            <p:nvPr/>
          </p:nvSpPr>
          <p:spPr>
            <a:xfrm>
              <a:off x="8412403" y="1037571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43090" y="0"/>
                  </a:moveTo>
                  <a:lnTo>
                    <a:pt x="214071" y="5873"/>
                  </a:lnTo>
                  <a:lnTo>
                    <a:pt x="190347" y="21882"/>
                  </a:lnTo>
                  <a:lnTo>
                    <a:pt x="174339" y="45605"/>
                  </a:lnTo>
                  <a:lnTo>
                    <a:pt x="168465" y="74625"/>
                  </a:lnTo>
                  <a:lnTo>
                    <a:pt x="168465" y="215595"/>
                  </a:lnTo>
                  <a:lnTo>
                    <a:pt x="67894" y="215595"/>
                  </a:lnTo>
                  <a:lnTo>
                    <a:pt x="24163" y="235264"/>
                  </a:lnTo>
                  <a:lnTo>
                    <a:pt x="2636" y="270528"/>
                  </a:lnTo>
                  <a:lnTo>
                    <a:pt x="0" y="290220"/>
                  </a:lnTo>
                  <a:lnTo>
                    <a:pt x="5873" y="319239"/>
                  </a:lnTo>
                  <a:lnTo>
                    <a:pt x="21882" y="342963"/>
                  </a:lnTo>
                  <a:lnTo>
                    <a:pt x="45605" y="358971"/>
                  </a:lnTo>
                  <a:lnTo>
                    <a:pt x="74625" y="364845"/>
                  </a:lnTo>
                  <a:lnTo>
                    <a:pt x="215531" y="364845"/>
                  </a:lnTo>
                  <a:lnTo>
                    <a:pt x="215531" y="465378"/>
                  </a:lnTo>
                  <a:lnTo>
                    <a:pt x="235175" y="509122"/>
                  </a:lnTo>
                  <a:lnTo>
                    <a:pt x="270499" y="530685"/>
                  </a:lnTo>
                  <a:lnTo>
                    <a:pt x="290156" y="533311"/>
                  </a:lnTo>
                  <a:lnTo>
                    <a:pt x="319176" y="527437"/>
                  </a:lnTo>
                  <a:lnTo>
                    <a:pt x="342899" y="511428"/>
                  </a:lnTo>
                  <a:lnTo>
                    <a:pt x="358908" y="487705"/>
                  </a:lnTo>
                  <a:lnTo>
                    <a:pt x="364782" y="458685"/>
                  </a:lnTo>
                  <a:lnTo>
                    <a:pt x="364782" y="317715"/>
                  </a:lnTo>
                  <a:lnTo>
                    <a:pt x="465366" y="317715"/>
                  </a:lnTo>
                  <a:lnTo>
                    <a:pt x="509082" y="298034"/>
                  </a:lnTo>
                  <a:lnTo>
                    <a:pt x="530611" y="262777"/>
                  </a:lnTo>
                  <a:lnTo>
                    <a:pt x="533247" y="243090"/>
                  </a:lnTo>
                  <a:lnTo>
                    <a:pt x="527373" y="214063"/>
                  </a:lnTo>
                  <a:lnTo>
                    <a:pt x="511365" y="190336"/>
                  </a:lnTo>
                  <a:lnTo>
                    <a:pt x="487641" y="174326"/>
                  </a:lnTo>
                  <a:lnTo>
                    <a:pt x="458622" y="168452"/>
                  </a:lnTo>
                  <a:lnTo>
                    <a:pt x="317715" y="168452"/>
                  </a:lnTo>
                  <a:lnTo>
                    <a:pt x="317715" y="67932"/>
                  </a:lnTo>
                  <a:lnTo>
                    <a:pt x="298073" y="24185"/>
                  </a:lnTo>
                  <a:lnTo>
                    <a:pt x="262748" y="2619"/>
                  </a:lnTo>
                  <a:lnTo>
                    <a:pt x="249740" y="292"/>
                  </a:lnTo>
                  <a:lnTo>
                    <a:pt x="243090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484464" y="2524391"/>
              <a:ext cx="640715" cy="695325"/>
            </a:xfrm>
            <a:custGeom>
              <a:avLst/>
              <a:gdLst/>
              <a:ahLst/>
              <a:cxnLst/>
              <a:rect l="l" t="t" r="r" b="b"/>
              <a:pathLst>
                <a:path w="640715" h="695325">
                  <a:moveTo>
                    <a:pt x="409079" y="469798"/>
                  </a:moveTo>
                  <a:lnTo>
                    <a:pt x="404571" y="447268"/>
                  </a:lnTo>
                  <a:lnTo>
                    <a:pt x="392290" y="428853"/>
                  </a:lnTo>
                  <a:lnTo>
                    <a:pt x="374091" y="416420"/>
                  </a:lnTo>
                  <a:lnTo>
                    <a:pt x="351828" y="411861"/>
                  </a:lnTo>
                  <a:lnTo>
                    <a:pt x="243738" y="411861"/>
                  </a:lnTo>
                  <a:lnTo>
                    <a:pt x="243738" y="333832"/>
                  </a:lnTo>
                  <a:lnTo>
                    <a:pt x="218490" y="290995"/>
                  </a:lnTo>
                  <a:lnTo>
                    <a:pt x="193319" y="281101"/>
                  </a:lnTo>
                  <a:lnTo>
                    <a:pt x="186486" y="281101"/>
                  </a:lnTo>
                  <a:lnTo>
                    <a:pt x="164223" y="285661"/>
                  </a:lnTo>
                  <a:lnTo>
                    <a:pt x="146024" y="298081"/>
                  </a:lnTo>
                  <a:lnTo>
                    <a:pt x="133743" y="316496"/>
                  </a:lnTo>
                  <a:lnTo>
                    <a:pt x="129235" y="339026"/>
                  </a:lnTo>
                  <a:lnTo>
                    <a:pt x="129235" y="448449"/>
                  </a:lnTo>
                  <a:lnTo>
                    <a:pt x="52082" y="448449"/>
                  </a:lnTo>
                  <a:lnTo>
                    <a:pt x="9779" y="474002"/>
                  </a:lnTo>
                  <a:lnTo>
                    <a:pt x="0" y="499452"/>
                  </a:lnTo>
                  <a:lnTo>
                    <a:pt x="0" y="506387"/>
                  </a:lnTo>
                  <a:lnTo>
                    <a:pt x="4508" y="528916"/>
                  </a:lnTo>
                  <a:lnTo>
                    <a:pt x="16789" y="547331"/>
                  </a:lnTo>
                  <a:lnTo>
                    <a:pt x="34988" y="559752"/>
                  </a:lnTo>
                  <a:lnTo>
                    <a:pt x="57251" y="564311"/>
                  </a:lnTo>
                  <a:lnTo>
                    <a:pt x="165341" y="564311"/>
                  </a:lnTo>
                  <a:lnTo>
                    <a:pt x="165341" y="642353"/>
                  </a:lnTo>
                  <a:lnTo>
                    <a:pt x="190576" y="685190"/>
                  </a:lnTo>
                  <a:lnTo>
                    <a:pt x="215747" y="695083"/>
                  </a:lnTo>
                  <a:lnTo>
                    <a:pt x="222592" y="695083"/>
                  </a:lnTo>
                  <a:lnTo>
                    <a:pt x="244856" y="690524"/>
                  </a:lnTo>
                  <a:lnTo>
                    <a:pt x="263055" y="678091"/>
                  </a:lnTo>
                  <a:lnTo>
                    <a:pt x="275336" y="659676"/>
                  </a:lnTo>
                  <a:lnTo>
                    <a:pt x="279844" y="637146"/>
                  </a:lnTo>
                  <a:lnTo>
                    <a:pt x="279844" y="527723"/>
                  </a:lnTo>
                  <a:lnTo>
                    <a:pt x="356997" y="527723"/>
                  </a:lnTo>
                  <a:lnTo>
                    <a:pt x="399300" y="502183"/>
                  </a:lnTo>
                  <a:lnTo>
                    <a:pt x="409079" y="476732"/>
                  </a:lnTo>
                  <a:lnTo>
                    <a:pt x="409079" y="469798"/>
                  </a:lnTo>
                  <a:close/>
                </a:path>
                <a:path w="640715" h="695325">
                  <a:moveTo>
                    <a:pt x="640499" y="126606"/>
                  </a:moveTo>
                  <a:lnTo>
                    <a:pt x="637286" y="111493"/>
                  </a:lnTo>
                  <a:lnTo>
                    <a:pt x="628510" y="99136"/>
                  </a:lnTo>
                  <a:lnTo>
                    <a:pt x="615518" y="90805"/>
                  </a:lnTo>
                  <a:lnTo>
                    <a:pt x="599630" y="87744"/>
                  </a:lnTo>
                  <a:lnTo>
                    <a:pt x="522465" y="87744"/>
                  </a:lnTo>
                  <a:lnTo>
                    <a:pt x="522465" y="35382"/>
                  </a:lnTo>
                  <a:lnTo>
                    <a:pt x="495820" y="2425"/>
                  </a:lnTo>
                  <a:lnTo>
                    <a:pt x="486486" y="0"/>
                  </a:lnTo>
                  <a:lnTo>
                    <a:pt x="481609" y="0"/>
                  </a:lnTo>
                  <a:lnTo>
                    <a:pt x="465709" y="3060"/>
                  </a:lnTo>
                  <a:lnTo>
                    <a:pt x="452716" y="11391"/>
                  </a:lnTo>
                  <a:lnTo>
                    <a:pt x="443953" y="23749"/>
                  </a:lnTo>
                  <a:lnTo>
                    <a:pt x="440740" y="38874"/>
                  </a:lnTo>
                  <a:lnTo>
                    <a:pt x="440740" y="112280"/>
                  </a:lnTo>
                  <a:lnTo>
                    <a:pt x="385660" y="112280"/>
                  </a:lnTo>
                  <a:lnTo>
                    <a:pt x="351040" y="137604"/>
                  </a:lnTo>
                  <a:lnTo>
                    <a:pt x="348488" y="146494"/>
                  </a:lnTo>
                  <a:lnTo>
                    <a:pt x="348488" y="151155"/>
                  </a:lnTo>
                  <a:lnTo>
                    <a:pt x="351701" y="166268"/>
                  </a:lnTo>
                  <a:lnTo>
                    <a:pt x="360464" y="178612"/>
                  </a:lnTo>
                  <a:lnTo>
                    <a:pt x="373456" y="186956"/>
                  </a:lnTo>
                  <a:lnTo>
                    <a:pt x="389356" y="190017"/>
                  </a:lnTo>
                  <a:lnTo>
                    <a:pt x="466509" y="190017"/>
                  </a:lnTo>
                  <a:lnTo>
                    <a:pt x="466509" y="242366"/>
                  </a:lnTo>
                  <a:lnTo>
                    <a:pt x="493153" y="275323"/>
                  </a:lnTo>
                  <a:lnTo>
                    <a:pt x="502500" y="277749"/>
                  </a:lnTo>
                  <a:lnTo>
                    <a:pt x="507377" y="277749"/>
                  </a:lnTo>
                  <a:lnTo>
                    <a:pt x="523265" y="274688"/>
                  </a:lnTo>
                  <a:lnTo>
                    <a:pt x="536257" y="266344"/>
                  </a:lnTo>
                  <a:lnTo>
                    <a:pt x="545033" y="254000"/>
                  </a:lnTo>
                  <a:lnTo>
                    <a:pt x="548246" y="238887"/>
                  </a:lnTo>
                  <a:lnTo>
                    <a:pt x="548246" y="165468"/>
                  </a:lnTo>
                  <a:lnTo>
                    <a:pt x="603326" y="165468"/>
                  </a:lnTo>
                  <a:lnTo>
                    <a:pt x="637933" y="140157"/>
                  </a:lnTo>
                  <a:lnTo>
                    <a:pt x="640499" y="131254"/>
                  </a:lnTo>
                  <a:lnTo>
                    <a:pt x="640499" y="126606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8596844" y="171293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745410" y="4357899"/>
              <a:ext cx="306070" cy="291465"/>
            </a:xfrm>
            <a:custGeom>
              <a:avLst/>
              <a:gdLst/>
              <a:ahLst/>
              <a:cxnLst/>
              <a:rect l="l" t="t" r="r" b="b"/>
              <a:pathLst>
                <a:path w="306070" h="291464">
                  <a:moveTo>
                    <a:pt x="144653" y="0"/>
                  </a:moveTo>
                  <a:lnTo>
                    <a:pt x="139534" y="0"/>
                  </a:lnTo>
                  <a:lnTo>
                    <a:pt x="122876" y="3206"/>
                  </a:lnTo>
                  <a:lnTo>
                    <a:pt x="109258" y="11945"/>
                  </a:lnTo>
                  <a:lnTo>
                    <a:pt x="100069" y="24897"/>
                  </a:lnTo>
                  <a:lnTo>
                    <a:pt x="96697" y="40741"/>
                  </a:lnTo>
                  <a:lnTo>
                    <a:pt x="96697" y="117690"/>
                  </a:lnTo>
                  <a:lnTo>
                    <a:pt x="38976" y="117690"/>
                  </a:lnTo>
                  <a:lnTo>
                    <a:pt x="2692" y="144221"/>
                  </a:lnTo>
                  <a:lnTo>
                    <a:pt x="0" y="153555"/>
                  </a:lnTo>
                  <a:lnTo>
                    <a:pt x="0" y="158432"/>
                  </a:lnTo>
                  <a:lnTo>
                    <a:pt x="3373" y="174269"/>
                  </a:lnTo>
                  <a:lnTo>
                    <a:pt x="12565" y="187217"/>
                  </a:lnTo>
                  <a:lnTo>
                    <a:pt x="26183" y="195955"/>
                  </a:lnTo>
                  <a:lnTo>
                    <a:pt x="42837" y="199161"/>
                  </a:lnTo>
                  <a:lnTo>
                    <a:pt x="123710" y="199161"/>
                  </a:lnTo>
                  <a:lnTo>
                    <a:pt x="123710" y="254038"/>
                  </a:lnTo>
                  <a:lnTo>
                    <a:pt x="151638" y="288582"/>
                  </a:lnTo>
                  <a:lnTo>
                    <a:pt x="161429" y="291122"/>
                  </a:lnTo>
                  <a:lnTo>
                    <a:pt x="166547" y="291122"/>
                  </a:lnTo>
                  <a:lnTo>
                    <a:pt x="183206" y="287915"/>
                  </a:lnTo>
                  <a:lnTo>
                    <a:pt x="196824" y="279176"/>
                  </a:lnTo>
                  <a:lnTo>
                    <a:pt x="206013" y="266224"/>
                  </a:lnTo>
                  <a:lnTo>
                    <a:pt x="209384" y="250380"/>
                  </a:lnTo>
                  <a:lnTo>
                    <a:pt x="209384" y="173431"/>
                  </a:lnTo>
                  <a:lnTo>
                    <a:pt x="267106" y="173431"/>
                  </a:lnTo>
                  <a:lnTo>
                    <a:pt x="303390" y="146900"/>
                  </a:lnTo>
                  <a:lnTo>
                    <a:pt x="306070" y="137579"/>
                  </a:lnTo>
                  <a:lnTo>
                    <a:pt x="306070" y="132702"/>
                  </a:lnTo>
                  <a:lnTo>
                    <a:pt x="302698" y="116858"/>
                  </a:lnTo>
                  <a:lnTo>
                    <a:pt x="293511" y="103906"/>
                  </a:lnTo>
                  <a:lnTo>
                    <a:pt x="279897" y="95167"/>
                  </a:lnTo>
                  <a:lnTo>
                    <a:pt x="263245" y="91960"/>
                  </a:lnTo>
                  <a:lnTo>
                    <a:pt x="182372" y="91960"/>
                  </a:lnTo>
                  <a:lnTo>
                    <a:pt x="182372" y="37084"/>
                  </a:lnTo>
                  <a:lnTo>
                    <a:pt x="154444" y="2540"/>
                  </a:lnTo>
                  <a:lnTo>
                    <a:pt x="149669" y="863"/>
                  </a:lnTo>
                  <a:lnTo>
                    <a:pt x="144653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764458" y="642568"/>
              <a:ext cx="357505" cy="339725"/>
            </a:xfrm>
            <a:custGeom>
              <a:avLst/>
              <a:gdLst/>
              <a:ahLst/>
              <a:cxnLst/>
              <a:rect l="l" t="t" r="r" b="b"/>
              <a:pathLst>
                <a:path w="357504" h="339725">
                  <a:moveTo>
                    <a:pt x="168694" y="0"/>
                  </a:moveTo>
                  <a:lnTo>
                    <a:pt x="162725" y="0"/>
                  </a:lnTo>
                  <a:lnTo>
                    <a:pt x="143297" y="3739"/>
                  </a:lnTo>
                  <a:lnTo>
                    <a:pt x="127414" y="13930"/>
                  </a:lnTo>
                  <a:lnTo>
                    <a:pt x="116696" y="29033"/>
                  </a:lnTo>
                  <a:lnTo>
                    <a:pt x="112763" y="47510"/>
                  </a:lnTo>
                  <a:lnTo>
                    <a:pt x="112763" y="137248"/>
                  </a:lnTo>
                  <a:lnTo>
                    <a:pt x="45440" y="137248"/>
                  </a:lnTo>
                  <a:lnTo>
                    <a:pt x="8540" y="158200"/>
                  </a:lnTo>
                  <a:lnTo>
                    <a:pt x="0" y="179082"/>
                  </a:lnTo>
                  <a:lnTo>
                    <a:pt x="0" y="184759"/>
                  </a:lnTo>
                  <a:lnTo>
                    <a:pt x="3932" y="203236"/>
                  </a:lnTo>
                  <a:lnTo>
                    <a:pt x="14651" y="218339"/>
                  </a:lnTo>
                  <a:lnTo>
                    <a:pt x="30534" y="228531"/>
                  </a:lnTo>
                  <a:lnTo>
                    <a:pt x="49961" y="232270"/>
                  </a:lnTo>
                  <a:lnTo>
                    <a:pt x="144271" y="232270"/>
                  </a:lnTo>
                  <a:lnTo>
                    <a:pt x="144271" y="296278"/>
                  </a:lnTo>
                  <a:lnTo>
                    <a:pt x="166304" y="331400"/>
                  </a:lnTo>
                  <a:lnTo>
                    <a:pt x="188264" y="339521"/>
                  </a:lnTo>
                  <a:lnTo>
                    <a:pt x="194233" y="339521"/>
                  </a:lnTo>
                  <a:lnTo>
                    <a:pt x="213661" y="335782"/>
                  </a:lnTo>
                  <a:lnTo>
                    <a:pt x="229544" y="325591"/>
                  </a:lnTo>
                  <a:lnTo>
                    <a:pt x="240262" y="310487"/>
                  </a:lnTo>
                  <a:lnTo>
                    <a:pt x="244195" y="292011"/>
                  </a:lnTo>
                  <a:lnTo>
                    <a:pt x="244195" y="202272"/>
                  </a:lnTo>
                  <a:lnTo>
                    <a:pt x="311518" y="202272"/>
                  </a:lnTo>
                  <a:lnTo>
                    <a:pt x="348423" y="181316"/>
                  </a:lnTo>
                  <a:lnTo>
                    <a:pt x="356958" y="160439"/>
                  </a:lnTo>
                  <a:lnTo>
                    <a:pt x="356958" y="154762"/>
                  </a:lnTo>
                  <a:lnTo>
                    <a:pt x="353027" y="136285"/>
                  </a:lnTo>
                  <a:lnTo>
                    <a:pt x="342312" y="121181"/>
                  </a:lnTo>
                  <a:lnTo>
                    <a:pt x="326430" y="110990"/>
                  </a:lnTo>
                  <a:lnTo>
                    <a:pt x="306997" y="107251"/>
                  </a:lnTo>
                  <a:lnTo>
                    <a:pt x="212686" y="107251"/>
                  </a:lnTo>
                  <a:lnTo>
                    <a:pt x="212686" y="43243"/>
                  </a:lnTo>
                  <a:lnTo>
                    <a:pt x="190654" y="8120"/>
                  </a:lnTo>
                  <a:lnTo>
                    <a:pt x="174548" y="990"/>
                  </a:lnTo>
                  <a:lnTo>
                    <a:pt x="168694" y="0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22" name="object 15">
            <a:extLst>
              <a:ext uri="{FF2B5EF4-FFF2-40B4-BE49-F238E27FC236}">
                <a16:creationId xmlns:a16="http://schemas.microsoft.com/office/drawing/2014/main" xmlns="" id="{0BD58425-8542-457E-8DBB-598CD7554CFC}"/>
              </a:ext>
            </a:extLst>
          </p:cNvPr>
          <p:cNvSpPr/>
          <p:nvPr/>
        </p:nvSpPr>
        <p:spPr>
          <a:xfrm>
            <a:off x="6379957" y="3219056"/>
            <a:ext cx="135899" cy="12941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3" name="object 15">
            <a:extLst>
              <a:ext uri="{FF2B5EF4-FFF2-40B4-BE49-F238E27FC236}">
                <a16:creationId xmlns:a16="http://schemas.microsoft.com/office/drawing/2014/main" xmlns="" id="{9697E8C2-F200-4EAA-ADCD-7F8C739813F1}"/>
              </a:ext>
            </a:extLst>
          </p:cNvPr>
          <p:cNvSpPr/>
          <p:nvPr/>
        </p:nvSpPr>
        <p:spPr>
          <a:xfrm>
            <a:off x="6381025" y="1787704"/>
            <a:ext cx="194210" cy="184943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24" name="object 15">
            <a:extLst>
              <a:ext uri="{FF2B5EF4-FFF2-40B4-BE49-F238E27FC236}">
                <a16:creationId xmlns:a16="http://schemas.microsoft.com/office/drawing/2014/main" xmlns="" id="{DDAF65C5-C344-40B0-BE64-949F0F98B0E7}"/>
              </a:ext>
            </a:extLst>
          </p:cNvPr>
          <p:cNvSpPr/>
          <p:nvPr/>
        </p:nvSpPr>
        <p:spPr>
          <a:xfrm>
            <a:off x="6364997" y="431917"/>
            <a:ext cx="139216" cy="132574"/>
          </a:xfrm>
          <a:custGeom>
            <a:avLst/>
            <a:gdLst/>
            <a:ahLst/>
            <a:cxnLst/>
            <a:rect l="l" t="t" r="r" b="b"/>
            <a:pathLst>
              <a:path w="306070" h="291464">
                <a:moveTo>
                  <a:pt x="144653" y="0"/>
                </a:moveTo>
                <a:lnTo>
                  <a:pt x="139534" y="0"/>
                </a:lnTo>
                <a:lnTo>
                  <a:pt x="122876" y="3206"/>
                </a:lnTo>
                <a:lnTo>
                  <a:pt x="109258" y="11945"/>
                </a:lnTo>
                <a:lnTo>
                  <a:pt x="100069" y="24897"/>
                </a:lnTo>
                <a:lnTo>
                  <a:pt x="96697" y="40741"/>
                </a:lnTo>
                <a:lnTo>
                  <a:pt x="96697" y="117690"/>
                </a:lnTo>
                <a:lnTo>
                  <a:pt x="38976" y="117690"/>
                </a:lnTo>
                <a:lnTo>
                  <a:pt x="2692" y="144221"/>
                </a:lnTo>
                <a:lnTo>
                  <a:pt x="0" y="153555"/>
                </a:lnTo>
                <a:lnTo>
                  <a:pt x="0" y="158432"/>
                </a:lnTo>
                <a:lnTo>
                  <a:pt x="3373" y="174269"/>
                </a:lnTo>
                <a:lnTo>
                  <a:pt x="12565" y="187217"/>
                </a:lnTo>
                <a:lnTo>
                  <a:pt x="26183" y="195955"/>
                </a:lnTo>
                <a:lnTo>
                  <a:pt x="42837" y="199161"/>
                </a:lnTo>
                <a:lnTo>
                  <a:pt x="123710" y="199161"/>
                </a:lnTo>
                <a:lnTo>
                  <a:pt x="123710" y="254038"/>
                </a:lnTo>
                <a:lnTo>
                  <a:pt x="151638" y="288582"/>
                </a:lnTo>
                <a:lnTo>
                  <a:pt x="161429" y="291122"/>
                </a:lnTo>
                <a:lnTo>
                  <a:pt x="166547" y="291122"/>
                </a:lnTo>
                <a:lnTo>
                  <a:pt x="183206" y="287915"/>
                </a:lnTo>
                <a:lnTo>
                  <a:pt x="196824" y="279176"/>
                </a:lnTo>
                <a:lnTo>
                  <a:pt x="206013" y="266224"/>
                </a:lnTo>
                <a:lnTo>
                  <a:pt x="209384" y="250380"/>
                </a:lnTo>
                <a:lnTo>
                  <a:pt x="209384" y="173431"/>
                </a:lnTo>
                <a:lnTo>
                  <a:pt x="267106" y="173431"/>
                </a:lnTo>
                <a:lnTo>
                  <a:pt x="303390" y="146900"/>
                </a:lnTo>
                <a:lnTo>
                  <a:pt x="306070" y="137579"/>
                </a:lnTo>
                <a:lnTo>
                  <a:pt x="306070" y="132702"/>
                </a:lnTo>
                <a:lnTo>
                  <a:pt x="302698" y="116858"/>
                </a:lnTo>
                <a:lnTo>
                  <a:pt x="293511" y="103906"/>
                </a:lnTo>
                <a:lnTo>
                  <a:pt x="279897" y="95167"/>
                </a:lnTo>
                <a:lnTo>
                  <a:pt x="263245" y="91960"/>
                </a:lnTo>
                <a:lnTo>
                  <a:pt x="182372" y="91960"/>
                </a:lnTo>
                <a:lnTo>
                  <a:pt x="182372" y="37084"/>
                </a:lnTo>
                <a:lnTo>
                  <a:pt x="154444" y="2540"/>
                </a:lnTo>
                <a:lnTo>
                  <a:pt x="149669" y="863"/>
                </a:lnTo>
                <a:lnTo>
                  <a:pt x="144653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xmlns="" id="{575E2428-0894-45A0-BD6F-0EA309BEA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419480" y="3498503"/>
            <a:ext cx="872351" cy="35469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03717390-40BE-41D8-88A7-842C84FF50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34616" y="3567980"/>
            <a:ext cx="642080" cy="215739"/>
          </a:xfrm>
          <a:prstGeom prst="rect">
            <a:avLst/>
          </a:prstGeo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xmlns="" id="{A2B4D2B3-A527-49BB-98F5-127AD4C3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72417" y="3691608"/>
            <a:ext cx="743810" cy="321841"/>
          </a:xfrm>
          <a:prstGeom prst="rect">
            <a:avLst/>
          </a:prstGeom>
        </p:spPr>
      </p:pic>
      <p:sp>
        <p:nvSpPr>
          <p:cNvPr id="27" name="Google Shape;101;p2"/>
          <p:cNvSpPr txBox="1">
            <a:spLocks noGrp="1"/>
          </p:cNvSpPr>
          <p:nvPr>
            <p:ph type="body" idx="4294967295"/>
          </p:nvPr>
        </p:nvSpPr>
        <p:spPr>
          <a:xfrm>
            <a:off x="351333" y="1767592"/>
            <a:ext cx="5530894" cy="1036822"/>
          </a:xfrm>
        </p:spPr>
        <p:txBody>
          <a:bodyPr/>
          <a:lstStyle/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u="sng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DESPESAS</a:t>
            </a:r>
          </a:p>
          <a:p>
            <a:pPr algn="ctr">
              <a:lnSpc>
                <a:spcPct val="150000"/>
              </a:lnSpc>
              <a:buSzPts val="2400"/>
            </a:pPr>
            <a:r>
              <a:rPr lang="pt-BR" altLang="pt-BR" sz="2400" b="1" dirty="0">
                <a:solidFill>
                  <a:srgbClr val="034EA2"/>
                </a:solidFill>
                <a:latin typeface="Arial Rounded MT Bold"/>
                <a:cs typeface="Arial" panose="020B0604020202020204" pitchFamily="34" charset="0"/>
                <a:sym typeface="Calibri" panose="020F0502020204030204" pitchFamily="34" charset="0"/>
              </a:rPr>
              <a:t>ATÉ O 3º QUADRIMESTRE/2022</a:t>
            </a:r>
            <a:endParaRPr lang="pt-BR" altLang="pt-BR" sz="2400" dirty="0">
              <a:solidFill>
                <a:srgbClr val="034EA2"/>
              </a:solidFill>
              <a:latin typeface="Arial Rounded MT Bold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grpSp>
        <p:nvGrpSpPr>
          <p:cNvPr id="31" name="Group 24"/>
          <p:cNvGrpSpPr/>
          <p:nvPr/>
        </p:nvGrpSpPr>
        <p:grpSpPr>
          <a:xfrm>
            <a:off x="6447907" y="3629487"/>
            <a:ext cx="411003" cy="1520365"/>
            <a:chOff x="6541686" y="4949214"/>
            <a:chExt cx="547370" cy="2000075"/>
          </a:xfrm>
        </p:grpSpPr>
        <p:sp>
          <p:nvSpPr>
            <p:cNvPr id="35" name="object 10"/>
            <p:cNvSpPr/>
            <p:nvPr/>
          </p:nvSpPr>
          <p:spPr>
            <a:xfrm>
              <a:off x="6598145" y="6649698"/>
              <a:ext cx="475823" cy="299591"/>
            </a:xfrm>
            <a:custGeom>
              <a:avLst/>
              <a:gdLst/>
              <a:ahLst/>
              <a:cxnLst/>
              <a:rect l="l" t="t" r="r" b="b"/>
              <a:pathLst>
                <a:path w="572134" h="391160">
                  <a:moveTo>
                    <a:pt x="27170" y="391034"/>
                  </a:moveTo>
                  <a:lnTo>
                    <a:pt x="26074" y="390263"/>
                  </a:lnTo>
                  <a:lnTo>
                    <a:pt x="6999" y="360790"/>
                  </a:lnTo>
                  <a:lnTo>
                    <a:pt x="0" y="324738"/>
                  </a:lnTo>
                  <a:lnTo>
                    <a:pt x="346" y="316509"/>
                  </a:lnTo>
                  <a:lnTo>
                    <a:pt x="15097" y="273053"/>
                  </a:lnTo>
                  <a:lnTo>
                    <a:pt x="45504" y="243828"/>
                  </a:lnTo>
                  <a:lnTo>
                    <a:pt x="80835" y="232016"/>
                  </a:lnTo>
                  <a:lnTo>
                    <a:pt x="88925" y="232016"/>
                  </a:lnTo>
                  <a:lnTo>
                    <a:pt x="172732" y="232016"/>
                  </a:lnTo>
                  <a:lnTo>
                    <a:pt x="172732" y="92722"/>
                  </a:lnTo>
                  <a:lnTo>
                    <a:pt x="179731" y="56664"/>
                  </a:lnTo>
                  <a:lnTo>
                    <a:pt x="198807" y="27187"/>
                  </a:lnTo>
                  <a:lnTo>
                    <a:pt x="227076" y="7297"/>
                  </a:lnTo>
                  <a:lnTo>
                    <a:pt x="261658" y="0"/>
                  </a:lnTo>
                  <a:lnTo>
                    <a:pt x="269625" y="368"/>
                  </a:lnTo>
                  <a:lnTo>
                    <a:pt x="311527" y="15956"/>
                  </a:lnTo>
                  <a:lnTo>
                    <a:pt x="339466" y="47838"/>
                  </a:lnTo>
                  <a:lnTo>
                    <a:pt x="350583" y="84454"/>
                  </a:lnTo>
                  <a:lnTo>
                    <a:pt x="350583" y="92722"/>
                  </a:lnTo>
                  <a:lnTo>
                    <a:pt x="350583" y="181292"/>
                  </a:lnTo>
                  <a:lnTo>
                    <a:pt x="482650" y="181292"/>
                  </a:lnTo>
                  <a:lnTo>
                    <a:pt x="517231" y="188590"/>
                  </a:lnTo>
                  <a:lnTo>
                    <a:pt x="545501" y="208480"/>
                  </a:lnTo>
                  <a:lnTo>
                    <a:pt x="564577" y="237956"/>
                  </a:lnTo>
                  <a:lnTo>
                    <a:pt x="571576" y="274015"/>
                  </a:lnTo>
                  <a:lnTo>
                    <a:pt x="571229" y="282238"/>
                  </a:lnTo>
                  <a:lnTo>
                    <a:pt x="556477" y="325693"/>
                  </a:lnTo>
                  <a:lnTo>
                    <a:pt x="526066" y="354913"/>
                  </a:lnTo>
                  <a:lnTo>
                    <a:pt x="490740" y="366725"/>
                  </a:lnTo>
                  <a:lnTo>
                    <a:pt x="482650" y="366725"/>
                  </a:lnTo>
                  <a:lnTo>
                    <a:pt x="398843" y="366725"/>
                  </a:lnTo>
                  <a:lnTo>
                    <a:pt x="398843" y="391034"/>
                  </a:lnTo>
                </a:path>
              </a:pathLst>
            </a:custGeom>
            <a:ln w="24803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  <p:sp>
          <p:nvSpPr>
            <p:cNvPr id="38" name="object 14"/>
            <p:cNvSpPr/>
            <p:nvPr/>
          </p:nvSpPr>
          <p:spPr>
            <a:xfrm>
              <a:off x="6541686" y="4949214"/>
              <a:ext cx="547370" cy="581660"/>
            </a:xfrm>
            <a:custGeom>
              <a:avLst/>
              <a:gdLst/>
              <a:ahLst/>
              <a:cxnLst/>
              <a:rect l="l" t="t" r="r" b="b"/>
              <a:pathLst>
                <a:path w="547370" h="581660">
                  <a:moveTo>
                    <a:pt x="330098" y="581240"/>
                  </a:moveTo>
                  <a:lnTo>
                    <a:pt x="277075" y="565748"/>
                  </a:lnTo>
                  <a:lnTo>
                    <a:pt x="247023" y="534457"/>
                  </a:lnTo>
                  <a:lnTo>
                    <a:pt x="234949" y="498220"/>
                  </a:lnTo>
                  <a:lnTo>
                    <a:pt x="234949" y="489978"/>
                  </a:lnTo>
                  <a:lnTo>
                    <a:pt x="234949" y="406349"/>
                  </a:lnTo>
                  <a:lnTo>
                    <a:pt x="95148" y="406349"/>
                  </a:lnTo>
                  <a:lnTo>
                    <a:pt x="58148" y="399167"/>
                  </a:lnTo>
                  <a:lnTo>
                    <a:pt x="27900" y="379591"/>
                  </a:lnTo>
                  <a:lnTo>
                    <a:pt x="7489" y="350579"/>
                  </a:lnTo>
                  <a:lnTo>
                    <a:pt x="0" y="315086"/>
                  </a:lnTo>
                  <a:lnTo>
                    <a:pt x="380" y="306885"/>
                  </a:lnTo>
                  <a:lnTo>
                    <a:pt x="16383" y="263890"/>
                  </a:lnTo>
                  <a:lnTo>
                    <a:pt x="49007" y="235280"/>
                  </a:lnTo>
                  <a:lnTo>
                    <a:pt x="88753" y="224031"/>
                  </a:lnTo>
                  <a:lnTo>
                    <a:pt x="95148" y="223824"/>
                  </a:lnTo>
                  <a:lnTo>
                    <a:pt x="183641" y="223824"/>
                  </a:lnTo>
                  <a:lnTo>
                    <a:pt x="183641" y="91262"/>
                  </a:lnTo>
                  <a:lnTo>
                    <a:pt x="191131" y="55774"/>
                  </a:lnTo>
                  <a:lnTo>
                    <a:pt x="211542" y="26762"/>
                  </a:lnTo>
                  <a:lnTo>
                    <a:pt x="241790" y="7183"/>
                  </a:lnTo>
                  <a:lnTo>
                    <a:pt x="278790" y="0"/>
                  </a:lnTo>
                  <a:lnTo>
                    <a:pt x="287210" y="354"/>
                  </a:lnTo>
                  <a:lnTo>
                    <a:pt x="331811" y="15492"/>
                  </a:lnTo>
                  <a:lnTo>
                    <a:pt x="361859" y="46788"/>
                  </a:lnTo>
                  <a:lnTo>
                    <a:pt x="373938" y="83019"/>
                  </a:lnTo>
                  <a:lnTo>
                    <a:pt x="373938" y="91262"/>
                  </a:lnTo>
                  <a:lnTo>
                    <a:pt x="373938" y="174891"/>
                  </a:lnTo>
                  <a:lnTo>
                    <a:pt x="513740" y="174891"/>
                  </a:lnTo>
                  <a:lnTo>
                    <a:pt x="547155" y="181379"/>
                  </a:lnTo>
                </a:path>
                <a:path w="547370" h="581660">
                  <a:moveTo>
                    <a:pt x="547155" y="350948"/>
                  </a:moveTo>
                  <a:lnTo>
                    <a:pt x="513740" y="357416"/>
                  </a:lnTo>
                  <a:lnTo>
                    <a:pt x="425246" y="357416"/>
                  </a:lnTo>
                  <a:lnTo>
                    <a:pt x="425246" y="489978"/>
                  </a:lnTo>
                  <a:lnTo>
                    <a:pt x="417757" y="525466"/>
                  </a:lnTo>
                  <a:lnTo>
                    <a:pt x="397346" y="554478"/>
                  </a:lnTo>
                  <a:lnTo>
                    <a:pt x="367098" y="574057"/>
                  </a:lnTo>
                  <a:lnTo>
                    <a:pt x="330098" y="581240"/>
                  </a:lnTo>
                </a:path>
              </a:pathLst>
            </a:custGeom>
            <a:ln w="27571">
              <a:solidFill>
                <a:schemeClr val="accent1"/>
              </a:solidFill>
            </a:ln>
          </p:spPr>
          <p:txBody>
            <a:bodyPr wrap="square" lIns="0" tIns="0" rIns="0" bIns="0" rtlCol="0"/>
            <a:lstStyle/>
            <a:p>
              <a:endParaRPr sz="1352"/>
            </a:p>
          </p:txBody>
        </p:sp>
      </p:grpSp>
      <p:sp>
        <p:nvSpPr>
          <p:cNvPr id="41" name="object 9"/>
          <p:cNvSpPr/>
          <p:nvPr/>
        </p:nvSpPr>
        <p:spPr>
          <a:xfrm>
            <a:off x="6310888" y="4408926"/>
            <a:ext cx="400513" cy="405466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43090" y="0"/>
                </a:moveTo>
                <a:lnTo>
                  <a:pt x="214071" y="5873"/>
                </a:lnTo>
                <a:lnTo>
                  <a:pt x="190347" y="21882"/>
                </a:lnTo>
                <a:lnTo>
                  <a:pt x="174339" y="45605"/>
                </a:lnTo>
                <a:lnTo>
                  <a:pt x="168465" y="74625"/>
                </a:lnTo>
                <a:lnTo>
                  <a:pt x="168465" y="215595"/>
                </a:lnTo>
                <a:lnTo>
                  <a:pt x="67894" y="215595"/>
                </a:lnTo>
                <a:lnTo>
                  <a:pt x="24163" y="235264"/>
                </a:lnTo>
                <a:lnTo>
                  <a:pt x="2636" y="270528"/>
                </a:lnTo>
                <a:lnTo>
                  <a:pt x="0" y="290220"/>
                </a:lnTo>
                <a:lnTo>
                  <a:pt x="5873" y="319239"/>
                </a:lnTo>
                <a:lnTo>
                  <a:pt x="21882" y="342963"/>
                </a:lnTo>
                <a:lnTo>
                  <a:pt x="45605" y="358971"/>
                </a:lnTo>
                <a:lnTo>
                  <a:pt x="74625" y="364845"/>
                </a:lnTo>
                <a:lnTo>
                  <a:pt x="215531" y="364845"/>
                </a:lnTo>
                <a:lnTo>
                  <a:pt x="215531" y="465378"/>
                </a:lnTo>
                <a:lnTo>
                  <a:pt x="235175" y="509122"/>
                </a:lnTo>
                <a:lnTo>
                  <a:pt x="270499" y="530685"/>
                </a:lnTo>
                <a:lnTo>
                  <a:pt x="290156" y="533311"/>
                </a:lnTo>
                <a:lnTo>
                  <a:pt x="319176" y="527437"/>
                </a:lnTo>
                <a:lnTo>
                  <a:pt x="342899" y="511428"/>
                </a:lnTo>
                <a:lnTo>
                  <a:pt x="358908" y="487705"/>
                </a:lnTo>
                <a:lnTo>
                  <a:pt x="364782" y="458685"/>
                </a:lnTo>
                <a:lnTo>
                  <a:pt x="364782" y="317715"/>
                </a:lnTo>
                <a:lnTo>
                  <a:pt x="465366" y="317715"/>
                </a:lnTo>
                <a:lnTo>
                  <a:pt x="509082" y="298034"/>
                </a:lnTo>
                <a:lnTo>
                  <a:pt x="530611" y="262777"/>
                </a:lnTo>
                <a:lnTo>
                  <a:pt x="533247" y="243090"/>
                </a:lnTo>
                <a:lnTo>
                  <a:pt x="527373" y="214063"/>
                </a:lnTo>
                <a:lnTo>
                  <a:pt x="511365" y="190336"/>
                </a:lnTo>
                <a:lnTo>
                  <a:pt x="487641" y="174326"/>
                </a:lnTo>
                <a:lnTo>
                  <a:pt x="458622" y="168452"/>
                </a:lnTo>
                <a:lnTo>
                  <a:pt x="317715" y="168452"/>
                </a:lnTo>
                <a:lnTo>
                  <a:pt x="317715" y="67932"/>
                </a:lnTo>
                <a:lnTo>
                  <a:pt x="298073" y="24185"/>
                </a:lnTo>
                <a:lnTo>
                  <a:pt x="262748" y="2619"/>
                </a:lnTo>
                <a:lnTo>
                  <a:pt x="249740" y="292"/>
                </a:lnTo>
                <a:lnTo>
                  <a:pt x="243090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 dirty="0"/>
          </a:p>
        </p:txBody>
      </p:sp>
      <p:sp>
        <p:nvSpPr>
          <p:cNvPr id="42" name="object 16"/>
          <p:cNvSpPr/>
          <p:nvPr/>
        </p:nvSpPr>
        <p:spPr>
          <a:xfrm>
            <a:off x="6597540" y="4174366"/>
            <a:ext cx="268439" cy="258243"/>
          </a:xfrm>
          <a:custGeom>
            <a:avLst/>
            <a:gdLst/>
            <a:ahLst/>
            <a:cxnLst/>
            <a:rect l="l" t="t" r="r" b="b"/>
            <a:pathLst>
              <a:path w="357504" h="339725">
                <a:moveTo>
                  <a:pt x="168694" y="0"/>
                </a:moveTo>
                <a:lnTo>
                  <a:pt x="162725" y="0"/>
                </a:lnTo>
                <a:lnTo>
                  <a:pt x="143297" y="3739"/>
                </a:lnTo>
                <a:lnTo>
                  <a:pt x="127414" y="13930"/>
                </a:lnTo>
                <a:lnTo>
                  <a:pt x="116696" y="29033"/>
                </a:lnTo>
                <a:lnTo>
                  <a:pt x="112763" y="47510"/>
                </a:lnTo>
                <a:lnTo>
                  <a:pt x="112763" y="137248"/>
                </a:lnTo>
                <a:lnTo>
                  <a:pt x="45440" y="137248"/>
                </a:lnTo>
                <a:lnTo>
                  <a:pt x="8540" y="158200"/>
                </a:lnTo>
                <a:lnTo>
                  <a:pt x="0" y="179082"/>
                </a:lnTo>
                <a:lnTo>
                  <a:pt x="0" y="184759"/>
                </a:lnTo>
                <a:lnTo>
                  <a:pt x="3932" y="203236"/>
                </a:lnTo>
                <a:lnTo>
                  <a:pt x="14651" y="218339"/>
                </a:lnTo>
                <a:lnTo>
                  <a:pt x="30534" y="228531"/>
                </a:lnTo>
                <a:lnTo>
                  <a:pt x="49961" y="232270"/>
                </a:lnTo>
                <a:lnTo>
                  <a:pt x="144271" y="232270"/>
                </a:lnTo>
                <a:lnTo>
                  <a:pt x="144271" y="296278"/>
                </a:lnTo>
                <a:lnTo>
                  <a:pt x="166304" y="331400"/>
                </a:lnTo>
                <a:lnTo>
                  <a:pt x="188264" y="339521"/>
                </a:lnTo>
                <a:lnTo>
                  <a:pt x="194233" y="339521"/>
                </a:lnTo>
                <a:lnTo>
                  <a:pt x="213661" y="335782"/>
                </a:lnTo>
                <a:lnTo>
                  <a:pt x="229544" y="325591"/>
                </a:lnTo>
                <a:lnTo>
                  <a:pt x="240262" y="310487"/>
                </a:lnTo>
                <a:lnTo>
                  <a:pt x="244195" y="292011"/>
                </a:lnTo>
                <a:lnTo>
                  <a:pt x="244195" y="202272"/>
                </a:lnTo>
                <a:lnTo>
                  <a:pt x="311518" y="202272"/>
                </a:lnTo>
                <a:lnTo>
                  <a:pt x="348423" y="181316"/>
                </a:lnTo>
                <a:lnTo>
                  <a:pt x="356958" y="160439"/>
                </a:lnTo>
                <a:lnTo>
                  <a:pt x="356958" y="154762"/>
                </a:lnTo>
                <a:lnTo>
                  <a:pt x="353027" y="136285"/>
                </a:lnTo>
                <a:lnTo>
                  <a:pt x="342312" y="121181"/>
                </a:lnTo>
                <a:lnTo>
                  <a:pt x="326430" y="110990"/>
                </a:lnTo>
                <a:lnTo>
                  <a:pt x="306997" y="107251"/>
                </a:lnTo>
                <a:lnTo>
                  <a:pt x="212686" y="107251"/>
                </a:lnTo>
                <a:lnTo>
                  <a:pt x="212686" y="43243"/>
                </a:lnTo>
                <a:lnTo>
                  <a:pt x="190654" y="8120"/>
                </a:lnTo>
                <a:lnTo>
                  <a:pt x="174548" y="990"/>
                </a:lnTo>
                <a:lnTo>
                  <a:pt x="168694" y="0"/>
                </a:lnTo>
                <a:close/>
              </a:path>
            </a:pathLst>
          </a:custGeom>
          <a:solidFill>
            <a:srgbClr val="034EA2"/>
          </a:solidFill>
        </p:spPr>
        <p:txBody>
          <a:bodyPr wrap="square" lIns="0" tIns="0" rIns="0" bIns="0" rtlCol="0"/>
          <a:lstStyle/>
          <a:p>
            <a:endParaRPr sz="1352"/>
          </a:p>
        </p:txBody>
      </p:sp>
      <p:sp>
        <p:nvSpPr>
          <p:cNvPr id="26" name="CaixaDeTexto 5"/>
          <p:cNvSpPr txBox="1">
            <a:spLocks noChangeArrowheads="1"/>
          </p:cNvSpPr>
          <p:nvPr/>
        </p:nvSpPr>
        <p:spPr bwMode="auto">
          <a:xfrm>
            <a:off x="5045131" y="4853869"/>
            <a:ext cx="43152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pt-BR" altLang="pt-BR" sz="1000" dirty="0" smtClean="0">
                <a:solidFill>
                  <a:srgbClr val="034EA2"/>
                </a:solidFill>
              </a:rPr>
              <a:t>9/84</a:t>
            </a:r>
            <a:endParaRPr lang="pt-BR" altLang="pt-BR" sz="1000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15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3059</TotalTime>
  <Words>6793</Words>
  <Application>Microsoft Office PowerPoint</Application>
  <PresentationFormat>Personalizar</PresentationFormat>
  <Paragraphs>712</Paragraphs>
  <Slides>84</Slides>
  <Notes>30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84</vt:i4>
      </vt:variant>
    </vt:vector>
  </HeadingPairs>
  <TitlesOfParts>
    <vt:vector size="94" baseType="lpstr">
      <vt:lpstr>Arial</vt:lpstr>
      <vt:lpstr>Arial Rounded</vt:lpstr>
      <vt:lpstr>Arial Rounded MT Bold</vt:lpstr>
      <vt:lpstr>Calibri</vt:lpstr>
      <vt:lpstr>Roboto Slab Black</vt:lpstr>
      <vt:lpstr>Roboto Slab Bold</vt:lpstr>
      <vt:lpstr>Times New Roman</vt:lpstr>
      <vt:lpstr>Wingdings</vt:lpstr>
      <vt:lpstr>Office Theme</vt:lpstr>
      <vt:lpstr>Planilha</vt:lpstr>
      <vt:lpstr>Audiência Pública de Prestação de Contas PBH - 3º Quadrimestre / 2022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PIB Municipal</vt:lpstr>
      <vt:lpstr>Emprego Formal</vt:lpstr>
      <vt:lpstr>Emprego Formal</vt:lpstr>
      <vt:lpstr>Emprego Formal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Educação</vt:lpstr>
      <vt:lpstr>Educação</vt:lpstr>
      <vt:lpstr>Educação</vt:lpstr>
      <vt:lpstr>Educação</vt:lpstr>
      <vt:lpstr>  Saúde</vt:lpstr>
      <vt:lpstr>  Saúde</vt:lpstr>
      <vt:lpstr>  Saúde</vt:lpstr>
      <vt:lpstr>  Saúde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Proteção Social e Esportes</vt:lpstr>
      <vt:lpstr>         Segurança</vt:lpstr>
      <vt:lpstr>         Cultura</vt:lpstr>
      <vt:lpstr>         Cultura</vt:lpstr>
      <vt:lpstr>         Cultura</vt:lpstr>
      <vt:lpstr>         Cultura</vt:lpstr>
      <vt:lpstr>Turismo</vt:lpstr>
      <vt:lpstr>Atendimento ao Cidadão</vt:lpstr>
      <vt:lpstr>Atendimento ao Cidadão</vt:lpstr>
      <vt:lpstr>Atendimento ao Cidadão</vt:lpstr>
      <vt:lpstr>Atendimento ao Cidadão</vt:lpstr>
      <vt:lpstr>Desenvolvimento Econômico</vt:lpstr>
      <vt:lpstr>Apresentação do PowerPoint</vt:lpstr>
      <vt:lpstr>Apresentação do PowerPoint</vt:lpstr>
      <vt:lpstr>Apresentação do PowerPoint</vt:lpstr>
      <vt:lpstr>Apresentação do PowerPoint</vt:lpstr>
      <vt:lpstr>         Habitação e Infraestrutura</vt:lpstr>
      <vt:lpstr>         Habitação e Infraestrutura</vt:lpstr>
      <vt:lpstr>         Habitação e Infraestrutura</vt:lpstr>
      <vt:lpstr>         Habitação e Infraestrutura</vt:lpstr>
      <vt:lpstr>         Habitação e Infraestrutura</vt:lpstr>
      <vt:lpstr>         Habitação e Infraestrutura</vt:lpstr>
      <vt:lpstr>Mobilidade Urbana</vt:lpstr>
      <vt:lpstr>Mobilidade Urbana</vt:lpstr>
      <vt:lpstr>Mobilidade Urbana</vt:lpstr>
      <vt:lpstr>Mobilidade Urbana</vt:lpstr>
      <vt:lpstr>Mobilidade Urbana</vt:lpstr>
      <vt:lpstr>Mobilidade Urbana</vt:lpstr>
      <vt:lpstr>Mobilidade Urbana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Sustentabilidade Ambiental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Lupta gent que offic  totas nihil ipsa  asinihi llupta optas</dc:title>
  <cp:lastModifiedBy>Conta da Microsoft</cp:lastModifiedBy>
  <cp:revision>245</cp:revision>
  <cp:lastPrinted>2023-02-15T12:45:11Z</cp:lastPrinted>
  <dcterms:created xsi:type="dcterms:W3CDTF">2022-07-25T20:20:42Z</dcterms:created>
  <dcterms:modified xsi:type="dcterms:W3CDTF">2023-02-17T13:59:39Z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2022-07-25T00:00:00Z</vt:filetime>
  </property>
  <property fmtid="{D5CDD505-2E9C-101B-9397-08002B2CF9AE}" pid="3" name="Creator">
    <vt:lpwstr>Adobe InDesign 17.3 (Macintosh)</vt:lpwstr>
  </property>
  <property fmtid="{D5CDD505-2E9C-101B-9397-08002B2CF9AE}" pid="4" name="LastSaved">
    <vt:filetime>2022-07-25T00:00:00Z</vt:filetime>
  </property>
</Properties>
</file>