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3" r:id="rId7"/>
    <p:sldId id="257" r:id="rId8"/>
    <p:sldId id="260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79EC"/>
    <a:srgbClr val="CA4902"/>
    <a:srgbClr val="FD5C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-2328" y="-13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18F1EC3-8FA8-44FD-B6E8-47A5ABFF9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D0E5F88A-2C99-427A-9A60-B5BEC6A61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EAD6780-2A59-48FB-8152-CE5B5907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949B36A-3525-4401-8D6D-6C0BE2F7D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2442DFC-CC37-4F75-93A5-3BB28F4BB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4107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9E8729-26FD-40F6-A550-38CE7206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7825BACB-4E60-4E0E-A1D6-E46774E97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D076A91-10DE-4F81-9665-FD4C7AC9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15D1185-D001-42BB-9D88-28A3B1CB8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03EE991-A8AC-4568-8F5B-01F7ED5EA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0480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4E80324-63EF-4C32-AD99-0B8EA352B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AB383D05-467D-477B-8C0D-B65EB342E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24FF37A-7B1D-4DFE-99EF-DEE515AE1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750B1720-811D-4DC6-84B1-4B108EB08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70761D0-EA33-472B-B38E-5DEB2B547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652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8A0929D-4D02-4F40-A95B-E44CAC3C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7C6E090-9441-4159-94BF-6809FC4FF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1A02E44-8E52-4A0B-A29E-2DB56F7C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47EF180-FA8E-44BE-9688-1569EC35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26BFD27-0F2C-45CE-9D12-07182EFF3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8876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F4D9261-238E-4D84-8EBE-02A5E887F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707AD38E-0355-41A4-9A71-A1D9B2C5C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90A3294-C932-4E85-90CE-8BB8375FD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F063D97-326E-47F5-8E45-FBFAFDD60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5072820-77E4-44FB-AFCB-E8E4C960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85661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1BA5B03-834E-4E82-ADFC-4B6B82580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D34E643-BD65-41C3-8660-F7E45E8D0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20D66ADD-445A-4868-B952-F544164F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B30649E-92DE-4C38-A574-D4C0636F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E95D6F1D-3549-4C88-B90B-D6CF8CC2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CB2EC337-FC4D-402A-B0F6-8AE38039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895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D4524D0-970F-4F8B-85CB-90EF9F6D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68CB469A-6D95-498A-A084-7BCDDC8C9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EBB73F82-E053-493C-BD8C-67D03A728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BADFA208-120A-4DA1-9A0E-58EF57DE0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A7CADE38-8E2C-439F-A71B-44D186CC50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C4BC85FE-AD3F-4CA6-84BD-34CBE3F8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10BFBE98-9779-404A-AD47-7B665AA8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C7BC09BE-4E56-4CF5-B0B6-FDF63A30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7569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5A5D7DF-ABFB-4DB3-91FA-077555F08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58871E52-E730-4838-8E21-3829BE7A3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DB957817-84F9-4BFF-A94F-3914B38D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CD3913BA-E439-44C5-BF12-DEB395E7A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4971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3AD8FD2E-D07B-4F4D-A26E-AA869FAF2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AFDF035F-A540-4448-9201-00F217C5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C7064D6A-FF95-47C0-8B10-D83FD5A20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7265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985A3BF-4CD5-46F8-B249-6AD1D4BB4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1580FFE-3C96-49EB-A6E0-78FD7EE1E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502C6EF5-A703-4826-9A90-A3367F883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B0F22FAF-9AA1-4FAC-9217-9A6AC20C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534481B7-6200-4674-A5EB-E88F53E41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F2A2FFEF-18A9-4AA0-A4BD-CFAFD84F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4930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925B9C2-96FD-4320-AFDF-D4EFB21DF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BE34B3C8-8ED5-464F-8D97-114A056F7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C4116D8F-56C9-49E7-9F23-CC146E83E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10AEB560-2C65-4B1E-B468-2A26E92BC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C2E3858-8BCA-4EDE-98FF-BA823A346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35A7B575-670D-429C-8BC2-ECA271D5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0395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ACA90259-D2E2-4E2E-A2F8-9832B8B5B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550D055-C985-4B5E-8CD1-5D5FF6280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5052959-30CF-46AA-A5DB-8F1A497E1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41B4C-A019-4227-9893-E07E91BFFF8A}" type="datetimeFigureOut">
              <a:rPr lang="pt-BR" smtClean="0"/>
              <a:pPr/>
              <a:t>23/10/2023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E958EEA1-DA46-4FC3-ADBC-0BE00EB91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758760B-9043-44F2-AD1A-65544D898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2771D-8E8A-494B-80AF-FF4F6894D5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4305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79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="" xmlns:a16="http://schemas.microsoft.com/office/drawing/2014/main" id="{9AC1B900-C918-4CC2-9E86-D02A1C14563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285" t="585" b="585"/>
          <a:stretch/>
        </p:blipFill>
        <p:spPr>
          <a:xfrm>
            <a:off x="0" y="0"/>
            <a:ext cx="3048000" cy="685800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23FE0F39-85B0-433F-ABB4-1981B0DFC50D}"/>
              </a:ext>
            </a:extLst>
          </p:cNvPr>
          <p:cNvSpPr/>
          <p:nvPr/>
        </p:nvSpPr>
        <p:spPr>
          <a:xfrm>
            <a:off x="1934817" y="2148177"/>
            <a:ext cx="9809508" cy="2680997"/>
          </a:xfrm>
          <a:prstGeom prst="rect">
            <a:avLst/>
          </a:prstGeom>
          <a:solidFill>
            <a:srgbClr val="FD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600" dirty="0">
              <a:solidFill>
                <a:srgbClr val="FD640C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="" xmlns:a16="http://schemas.microsoft.com/office/drawing/2014/main" id="{334C5A54-A679-44DD-A1C9-28FE1B442F46}"/>
              </a:ext>
            </a:extLst>
          </p:cNvPr>
          <p:cNvSpPr/>
          <p:nvPr/>
        </p:nvSpPr>
        <p:spPr>
          <a:xfrm>
            <a:off x="1571625" y="914400"/>
            <a:ext cx="10001250" cy="31867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C4C6F9D5-B3F2-43B7-BE3F-E94C189C36B8}"/>
              </a:ext>
            </a:extLst>
          </p:cNvPr>
          <p:cNvSpPr txBox="1"/>
          <p:nvPr/>
        </p:nvSpPr>
        <p:spPr>
          <a:xfrm>
            <a:off x="1828800" y="1373058"/>
            <a:ext cx="922972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D5C03"/>
                </a:solidFill>
                <a:latin typeface="Arial Black" pitchFamily="34" charset="0"/>
              </a:rPr>
              <a:t>Programa de Integridade Pública – SMEL</a:t>
            </a:r>
          </a:p>
          <a:p>
            <a:pPr algn="ctr"/>
            <a:endParaRPr lang="pt-BR" sz="2800" dirty="0" smtClean="0">
              <a:solidFill>
                <a:srgbClr val="FD5C03"/>
              </a:solidFill>
              <a:latin typeface="Arial Black" pitchFamily="34" charset="0"/>
            </a:endParaRPr>
          </a:p>
          <a:p>
            <a:pPr algn="ctr"/>
            <a:r>
              <a:rPr lang="pt-BR" sz="4000" dirty="0" smtClean="0">
                <a:solidFill>
                  <a:srgbClr val="FD5C03"/>
                </a:solidFill>
                <a:latin typeface="Arial Black" pitchFamily="34" charset="0"/>
              </a:rPr>
              <a:t>Riscos de Integridade</a:t>
            </a:r>
          </a:p>
          <a:p>
            <a:pPr algn="ctr"/>
            <a:endParaRPr lang="pt-BR" sz="2800" dirty="0" smtClean="0">
              <a:solidFill>
                <a:srgbClr val="FD5C03"/>
              </a:solidFill>
              <a:latin typeface="Arial Black" panose="020B0A04020102020204" pitchFamily="34" charset="0"/>
            </a:endParaRPr>
          </a:p>
          <a:p>
            <a:pPr algn="ctr"/>
            <a:r>
              <a:rPr lang="pt-BR" sz="4000" dirty="0" smtClean="0">
                <a:solidFill>
                  <a:srgbClr val="1879EC"/>
                </a:solidFill>
                <a:latin typeface="Arial Black" panose="020B0A04020102020204" pitchFamily="34" charset="0"/>
              </a:rPr>
              <a:t>Desídia</a:t>
            </a:r>
            <a:endParaRPr lang="pt-BR" sz="4000" dirty="0">
              <a:solidFill>
                <a:srgbClr val="1879EC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63105E01-2E0E-4FA7-944F-BBEF25E3676C}"/>
              </a:ext>
            </a:extLst>
          </p:cNvPr>
          <p:cNvSpPr/>
          <p:nvPr/>
        </p:nvSpPr>
        <p:spPr>
          <a:xfrm>
            <a:off x="991405" y="899674"/>
            <a:ext cx="1886823" cy="418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1879EC"/>
                </a:solidFill>
                <a:latin typeface="Arial Black" panose="020B0A04020102020204" pitchFamily="34" charset="0"/>
              </a:rPr>
              <a:t>PBH.GOV.BR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8CBAC3A8-1B87-4C9F-B001-3377FE15E2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155" y="5039945"/>
            <a:ext cx="3563274" cy="11141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84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C1BE3772-2D6D-42B1-AE7F-C283639B518B}"/>
              </a:ext>
            </a:extLst>
          </p:cNvPr>
          <p:cNvSpPr/>
          <p:nvPr/>
        </p:nvSpPr>
        <p:spPr>
          <a:xfrm>
            <a:off x="0" y="0"/>
            <a:ext cx="12192000" cy="1492898"/>
          </a:xfrm>
          <a:prstGeom prst="rect">
            <a:avLst/>
          </a:prstGeom>
          <a:solidFill>
            <a:srgbClr val="187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Google Shape;101;p2">
            <a:extLst>
              <a:ext uri="{FF2B5EF4-FFF2-40B4-BE49-F238E27FC236}">
                <a16:creationId xmlns="" xmlns:a16="http://schemas.microsoft.com/office/drawing/2014/main" id="{66E55FD9-0745-4893-9851-9436B30BBF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45308" y="2277665"/>
            <a:ext cx="10084642" cy="2474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600" dirty="0" smtClean="0">
                <a:latin typeface="Helvética"/>
              </a:rPr>
              <a:t>  </a:t>
            </a:r>
            <a:r>
              <a:rPr lang="pt-BR" sz="3200" dirty="0" smtClean="0">
                <a:solidFill>
                  <a:srgbClr val="0070C0"/>
                </a:solidFill>
                <a:latin typeface="Helvética"/>
              </a:rPr>
              <a:t>Desídia é quando o funcionário reiteradamente no exercício de suas tarefas e encargos, apresenta um comportamento negligente, preguiçoso, desatento, imprudente ou com    má vontade. </a:t>
            </a:r>
          </a:p>
          <a:p>
            <a:pPr>
              <a:buSzPts val="2400"/>
            </a:pPr>
            <a:endParaRPr lang="pt-BR" altLang="pt-BR" sz="1701" dirty="0">
              <a:latin typeface="Arial Black" panose="020B0A040201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5" name="Google Shape;101;p2">
            <a:extLst>
              <a:ext uri="{FF2B5EF4-FFF2-40B4-BE49-F238E27FC236}">
                <a16:creationId xmlns="" xmlns:a16="http://schemas.microsoft.com/office/drawing/2014/main" id="{01071FB3-A015-4728-A570-04E4903BCCFB}"/>
              </a:ext>
            </a:extLst>
          </p:cNvPr>
          <p:cNvSpPr txBox="1">
            <a:spLocks/>
          </p:cNvSpPr>
          <p:nvPr/>
        </p:nvSpPr>
        <p:spPr>
          <a:xfrm>
            <a:off x="1259633" y="5632174"/>
            <a:ext cx="9610530" cy="777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/>
            </a:pPr>
            <a:endParaRPr lang="pt-BR" sz="800" b="1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Google Shape;100;p2">
            <a:extLst>
              <a:ext uri="{FF2B5EF4-FFF2-40B4-BE49-F238E27FC236}">
                <a16:creationId xmlns="" xmlns:a16="http://schemas.microsoft.com/office/drawing/2014/main" id="{00DDFC0C-50CE-4254-AC60-E215261960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0050" y="342901"/>
            <a:ext cx="8486775" cy="828674"/>
          </a:xfrm>
          <a:solidFill>
            <a:srgbClr val="FD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just"/>
            <a:r>
              <a:rPr lang="pt-BR" altLang="pt-BR" sz="2400" b="1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> </a:t>
            </a:r>
            <a: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/>
            </a:r>
            <a:b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</a:br>
            <a:r>
              <a:rPr lang="pt-BR" sz="4000" b="1" dirty="0" smtClean="0">
                <a:latin typeface="Helvética"/>
              </a:rPr>
              <a:t>Você sabe o que significa - Desídia?</a:t>
            </a:r>
            <a:br>
              <a:rPr lang="pt-BR" sz="4000" b="1" dirty="0" smtClean="0">
                <a:latin typeface="Helvética"/>
              </a:rPr>
            </a:br>
            <a:endParaRPr lang="pt-BR" altLang="pt-BR" sz="4000" b="1" dirty="0">
              <a:solidFill>
                <a:schemeClr val="bg1"/>
              </a:solidFill>
              <a:latin typeface="Helvética"/>
              <a:sym typeface="Calibri" panose="020F0502020204030204" pitchFamily="34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96DCAB76-99C4-49E9-9DC7-66F9E3E7E1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1" y="383352"/>
            <a:ext cx="2641600" cy="825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7994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C1BE3772-2D6D-42B1-AE7F-C283639B518B}"/>
              </a:ext>
            </a:extLst>
          </p:cNvPr>
          <p:cNvSpPr/>
          <p:nvPr/>
        </p:nvSpPr>
        <p:spPr>
          <a:xfrm>
            <a:off x="0" y="0"/>
            <a:ext cx="12192000" cy="1492898"/>
          </a:xfrm>
          <a:prstGeom prst="rect">
            <a:avLst/>
          </a:prstGeom>
          <a:solidFill>
            <a:srgbClr val="187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Google Shape;101;p2">
            <a:extLst>
              <a:ext uri="{FF2B5EF4-FFF2-40B4-BE49-F238E27FC236}">
                <a16:creationId xmlns="" xmlns:a16="http://schemas.microsoft.com/office/drawing/2014/main" id="{66E55FD9-0745-4893-9851-9436B30BBF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42975" y="2305169"/>
            <a:ext cx="10144125" cy="372415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3600" dirty="0" smtClean="0">
                <a:latin typeface="Helvética"/>
              </a:rPr>
              <a:t>  </a:t>
            </a:r>
            <a:r>
              <a:rPr lang="pt-BR" sz="3200" dirty="0" smtClean="0">
                <a:solidFill>
                  <a:srgbClr val="0070C0"/>
                </a:solidFill>
                <a:latin typeface="Helvética"/>
              </a:rPr>
              <a:t>É caracterizado por atrasos frequentes, ausência de estímulo para agir,  pouca produção, produção imperfeita, faltas não justificadas, abandono do local do trabalho durante sua jornada e outras maneiras de agir que desrespeitam as orientações da empresa demonstrando o desinteresse do funcionário. </a:t>
            </a:r>
            <a:endParaRPr lang="pt-BR" sz="3200" dirty="0">
              <a:solidFill>
                <a:srgbClr val="0070C0"/>
              </a:solidFill>
              <a:latin typeface="Helvética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96DCAB76-99C4-49E9-9DC7-66F9E3E7E1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1" y="383352"/>
            <a:ext cx="2641600" cy="825964"/>
          </a:xfrm>
          <a:prstGeom prst="rect">
            <a:avLst/>
          </a:prstGeom>
        </p:spPr>
      </p:pic>
      <p:sp>
        <p:nvSpPr>
          <p:cNvPr id="8" name="Google Shape;100;p2">
            <a:extLst>
              <a:ext uri="{FF2B5EF4-FFF2-40B4-BE49-F238E27FC236}">
                <a16:creationId xmlns="" xmlns:a16="http://schemas.microsoft.com/office/drawing/2014/main" id="{00DDFC0C-50CE-4254-AC60-E215261960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0051" y="342900"/>
            <a:ext cx="5343524" cy="800099"/>
          </a:xfrm>
          <a:solidFill>
            <a:srgbClr val="FD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pt-BR" altLang="pt-BR" sz="2400" b="1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> </a:t>
            </a:r>
            <a: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/>
            </a:r>
            <a:b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</a:br>
            <a: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/>
            </a:r>
            <a:b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</a:br>
            <a:r>
              <a:rPr lang="pt-BR" sz="4000" b="1" dirty="0" smtClean="0">
                <a:latin typeface="Helvética"/>
              </a:rPr>
              <a:t>Como se caracteriza?</a:t>
            </a:r>
            <a:br>
              <a:rPr lang="pt-BR" sz="4000" b="1" dirty="0" smtClean="0">
                <a:latin typeface="Helvética"/>
              </a:rPr>
            </a:br>
            <a:endParaRPr lang="pt-BR" altLang="pt-BR" sz="4000" b="1" dirty="0">
              <a:solidFill>
                <a:schemeClr val="bg1"/>
              </a:solidFill>
              <a:latin typeface="Helvética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78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C1BE3772-2D6D-42B1-AE7F-C283639B518B}"/>
              </a:ext>
            </a:extLst>
          </p:cNvPr>
          <p:cNvSpPr/>
          <p:nvPr/>
        </p:nvSpPr>
        <p:spPr>
          <a:xfrm>
            <a:off x="0" y="0"/>
            <a:ext cx="12192000" cy="1492898"/>
          </a:xfrm>
          <a:prstGeom prst="rect">
            <a:avLst/>
          </a:prstGeom>
          <a:solidFill>
            <a:srgbClr val="187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Google Shape;101;p2">
            <a:extLst>
              <a:ext uri="{FF2B5EF4-FFF2-40B4-BE49-F238E27FC236}">
                <a16:creationId xmlns="" xmlns:a16="http://schemas.microsoft.com/office/drawing/2014/main" id="{66E55FD9-0745-4893-9851-9436B30BBF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42975" y="2762370"/>
            <a:ext cx="10144125" cy="21239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3600" dirty="0" smtClean="0">
                <a:latin typeface="Helvética"/>
              </a:rPr>
              <a:t>  </a:t>
            </a:r>
            <a:r>
              <a:rPr lang="pt-BR" sz="3200" dirty="0" smtClean="0">
                <a:solidFill>
                  <a:srgbClr val="0070C0"/>
                </a:solidFill>
                <a:latin typeface="Helvética"/>
              </a:rPr>
              <a:t>Você percebe a ocorrência de Desídia </a:t>
            </a:r>
          </a:p>
          <a:p>
            <a:pPr>
              <a:buNone/>
            </a:pPr>
            <a:r>
              <a:rPr lang="pt-BR" sz="3200" dirty="0" smtClean="0">
                <a:solidFill>
                  <a:srgbClr val="0070C0"/>
                </a:solidFill>
                <a:latin typeface="Helvética"/>
              </a:rPr>
              <a:t>  no dia-a-dia de trabalho na SMEL?</a:t>
            </a:r>
            <a:endParaRPr lang="pt-BR" sz="3200" dirty="0">
              <a:solidFill>
                <a:srgbClr val="0070C0"/>
              </a:solidFill>
              <a:latin typeface="Helvética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96DCAB76-99C4-49E9-9DC7-66F9E3E7E1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1" y="383352"/>
            <a:ext cx="2641600" cy="825964"/>
          </a:xfrm>
          <a:prstGeom prst="rect">
            <a:avLst/>
          </a:prstGeom>
        </p:spPr>
      </p:pic>
      <p:sp>
        <p:nvSpPr>
          <p:cNvPr id="8" name="Google Shape;100;p2">
            <a:extLst>
              <a:ext uri="{FF2B5EF4-FFF2-40B4-BE49-F238E27FC236}">
                <a16:creationId xmlns="" xmlns:a16="http://schemas.microsoft.com/office/drawing/2014/main" id="{00DDFC0C-50CE-4254-AC60-E215261960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0050" y="342900"/>
            <a:ext cx="5886449" cy="1000125"/>
          </a:xfrm>
          <a:solidFill>
            <a:srgbClr val="FD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pt-BR" altLang="pt-BR" sz="2400" b="1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> </a:t>
            </a:r>
            <a: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/>
            </a:r>
            <a:b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</a:br>
            <a: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/>
            </a:r>
            <a:b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</a:br>
            <a:r>
              <a:rPr lang="pt-BR" sz="4000" b="1" dirty="0" smtClean="0">
                <a:latin typeface="Helvética"/>
              </a:rPr>
              <a:t/>
            </a:r>
            <a:br>
              <a:rPr lang="pt-BR" sz="4000" b="1" dirty="0" smtClean="0">
                <a:latin typeface="Helvética"/>
              </a:rPr>
            </a:br>
            <a:endParaRPr lang="pt-BR" altLang="pt-BR" sz="4000" b="1" dirty="0">
              <a:solidFill>
                <a:schemeClr val="bg1"/>
              </a:solidFill>
              <a:latin typeface="Helvética"/>
              <a:sym typeface="Calibri" panose="020F0502020204030204" pitchFamily="34" charset="0"/>
            </a:endParaRPr>
          </a:p>
        </p:txBody>
      </p:sp>
      <p:pic>
        <p:nvPicPr>
          <p:cNvPr id="1026" name="Picture 2" descr="D:\GEEDU\2023\Apresentações\Olho viv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00299" y="476251"/>
            <a:ext cx="1885951" cy="733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778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C1BE3772-2D6D-42B1-AE7F-C283639B518B}"/>
              </a:ext>
            </a:extLst>
          </p:cNvPr>
          <p:cNvSpPr/>
          <p:nvPr/>
        </p:nvSpPr>
        <p:spPr>
          <a:xfrm>
            <a:off x="0" y="0"/>
            <a:ext cx="12192000" cy="1492898"/>
          </a:xfrm>
          <a:prstGeom prst="rect">
            <a:avLst/>
          </a:prstGeom>
          <a:solidFill>
            <a:srgbClr val="187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Google Shape;101;p2">
            <a:extLst>
              <a:ext uri="{FF2B5EF4-FFF2-40B4-BE49-F238E27FC236}">
                <a16:creationId xmlns="" xmlns:a16="http://schemas.microsoft.com/office/drawing/2014/main" id="{66E55FD9-0745-4893-9851-9436B30BBF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686425" y="1771649"/>
            <a:ext cx="6505575" cy="52292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dirty="0" smtClean="0">
                <a:latin typeface="Helvética"/>
              </a:rPr>
              <a:t>  </a:t>
            </a:r>
            <a:r>
              <a:rPr lang="pt-BR" sz="2400" dirty="0" smtClean="0">
                <a:solidFill>
                  <a:srgbClr val="0070C0"/>
                </a:solidFill>
                <a:latin typeface="Helvética"/>
              </a:rPr>
              <a:t>Uma forma de evitar a desídia é aumentar    o seu nível de habilidades e de desafios, buscando entrar na condição de </a:t>
            </a:r>
            <a:r>
              <a:rPr lang="pt-BR" sz="2400" dirty="0" err="1" smtClean="0">
                <a:solidFill>
                  <a:srgbClr val="0070C0"/>
                </a:solidFill>
                <a:latin typeface="Helvética"/>
              </a:rPr>
              <a:t>Flow</a:t>
            </a:r>
            <a:r>
              <a:rPr lang="pt-BR" sz="2400" dirty="0" smtClean="0">
                <a:solidFill>
                  <a:srgbClr val="0070C0"/>
                </a:solidFill>
                <a:latin typeface="Helvética"/>
              </a:rPr>
              <a:t>.</a:t>
            </a:r>
          </a:p>
          <a:p>
            <a:pPr>
              <a:buNone/>
            </a:pPr>
            <a:r>
              <a:rPr lang="pt-BR" sz="2400" dirty="0" smtClean="0">
                <a:solidFill>
                  <a:srgbClr val="0070C0"/>
                </a:solidFill>
                <a:latin typeface="Helvética"/>
              </a:rPr>
              <a:t>   "Fluxo" ou “</a:t>
            </a:r>
            <a:r>
              <a:rPr lang="pt-BR" sz="2400" dirty="0" err="1" smtClean="0">
                <a:solidFill>
                  <a:srgbClr val="0070C0"/>
                </a:solidFill>
                <a:latin typeface="Helvética"/>
              </a:rPr>
              <a:t>Flow</a:t>
            </a:r>
            <a:r>
              <a:rPr lang="pt-BR" sz="2400" dirty="0" smtClean="0">
                <a:solidFill>
                  <a:srgbClr val="0070C0"/>
                </a:solidFill>
                <a:latin typeface="Helvética"/>
              </a:rPr>
              <a:t>”   </a:t>
            </a:r>
          </a:p>
          <a:p>
            <a:pPr>
              <a:buNone/>
            </a:pPr>
            <a:r>
              <a:rPr lang="pt-BR" sz="2400" dirty="0" smtClean="0">
                <a:solidFill>
                  <a:srgbClr val="0070C0"/>
                </a:solidFill>
                <a:latin typeface="Helvética"/>
              </a:rPr>
              <a:t>   são os momentos em que uma pessoa está em uma situação de alto desafio e que exige extrema habilidade, acompanhada por sentimentos de concentração, criatividade e satisfação.  </a:t>
            </a:r>
          </a:p>
          <a:p>
            <a:pPr>
              <a:buNone/>
            </a:pPr>
            <a:r>
              <a:rPr lang="pt-BR" sz="2000" dirty="0" smtClean="0">
                <a:solidFill>
                  <a:srgbClr val="0070C0"/>
                </a:solidFill>
                <a:latin typeface="Helvética"/>
              </a:rPr>
              <a:t>                           (</a:t>
            </a:r>
            <a:r>
              <a:rPr lang="pt-BR" sz="2000" dirty="0" err="1" smtClean="0">
                <a:solidFill>
                  <a:srgbClr val="0070C0"/>
                </a:solidFill>
                <a:latin typeface="Helvética"/>
              </a:rPr>
              <a:t>Mihaly</a:t>
            </a:r>
            <a:r>
              <a:rPr lang="pt-BR" sz="2000" dirty="0" smtClean="0">
                <a:solidFill>
                  <a:srgbClr val="0070C0"/>
                </a:solidFill>
                <a:latin typeface="Helvética"/>
              </a:rPr>
              <a:t> </a:t>
            </a:r>
            <a:r>
              <a:rPr lang="pt-BR" sz="2000" dirty="0" err="1" smtClean="0">
                <a:solidFill>
                  <a:srgbClr val="0070C0"/>
                </a:solidFill>
                <a:latin typeface="Helvética"/>
              </a:rPr>
              <a:t>Csikszentmihalyi</a:t>
            </a:r>
            <a:r>
              <a:rPr lang="pt-BR" sz="2000" dirty="0" smtClean="0">
                <a:solidFill>
                  <a:srgbClr val="0070C0"/>
                </a:solidFill>
                <a:latin typeface="Helvética"/>
              </a:rPr>
              <a:t>, 1999).</a:t>
            </a:r>
          </a:p>
          <a:p>
            <a:pPr>
              <a:buNone/>
            </a:pPr>
            <a:r>
              <a:rPr lang="pt-BR" sz="2400" dirty="0" smtClean="0">
                <a:solidFill>
                  <a:srgbClr val="0070C0"/>
                </a:solidFill>
                <a:latin typeface="Helvética"/>
              </a:rPr>
              <a:t>   É comum a pessoa neste estado, perder     a noção do tempo e ter sentimentos de felicidade.</a:t>
            </a:r>
            <a:endParaRPr lang="pt-BR" sz="2400" dirty="0">
              <a:solidFill>
                <a:srgbClr val="0070C0"/>
              </a:solidFill>
              <a:latin typeface="Helvética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96DCAB76-99C4-49E9-9DC7-66F9E3E7E1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1" y="383352"/>
            <a:ext cx="2641600" cy="82596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lc="http://schemas.openxmlformats.org/drawingml/2006/lockedCanvas" xmlns="" xmlns:a16="http://schemas.microsoft.com/office/drawing/2014/main" id="{A3892F61-90D9-F1D7-E033-0866AE5618A9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150" y="2045050"/>
            <a:ext cx="5400040" cy="4253799"/>
          </a:xfrm>
          <a:prstGeom prst="rect">
            <a:avLst/>
          </a:prstGeom>
        </p:spPr>
      </p:pic>
      <p:sp>
        <p:nvSpPr>
          <p:cNvPr id="9" name="Google Shape;100;p2">
            <a:extLst>
              <a:ext uri="{FF2B5EF4-FFF2-40B4-BE49-F238E27FC236}">
                <a16:creationId xmlns="" xmlns:a16="http://schemas.microsoft.com/office/drawing/2014/main" id="{00DDFC0C-50CE-4254-AC60-E215261960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0051" y="342901"/>
            <a:ext cx="5543550" cy="828674"/>
          </a:xfrm>
          <a:solidFill>
            <a:srgbClr val="FD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pt-BR" altLang="pt-BR" sz="2400" b="1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> </a:t>
            </a:r>
            <a: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/>
            </a:r>
            <a:b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</a:br>
            <a:r>
              <a:rPr lang="pt-BR" sz="4000" b="1" dirty="0" smtClean="0">
                <a:latin typeface="Helvética"/>
              </a:rPr>
              <a:t>Como evitar a Desídia?</a:t>
            </a:r>
            <a:br>
              <a:rPr lang="pt-BR" sz="4000" b="1" dirty="0" smtClean="0">
                <a:latin typeface="Helvética"/>
              </a:rPr>
            </a:br>
            <a:endParaRPr lang="pt-BR" altLang="pt-BR" sz="4000" b="1" dirty="0">
              <a:solidFill>
                <a:schemeClr val="bg1"/>
              </a:solidFill>
              <a:latin typeface="Helvética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78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C1BE3772-2D6D-42B1-AE7F-C283639B518B}"/>
              </a:ext>
            </a:extLst>
          </p:cNvPr>
          <p:cNvSpPr/>
          <p:nvPr/>
        </p:nvSpPr>
        <p:spPr>
          <a:xfrm>
            <a:off x="0" y="0"/>
            <a:ext cx="12192000" cy="1492898"/>
          </a:xfrm>
          <a:prstGeom prst="rect">
            <a:avLst/>
          </a:prstGeom>
          <a:solidFill>
            <a:srgbClr val="187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Google Shape;101;p2">
            <a:extLst>
              <a:ext uri="{FF2B5EF4-FFF2-40B4-BE49-F238E27FC236}">
                <a16:creationId xmlns="" xmlns:a16="http://schemas.microsoft.com/office/drawing/2014/main" id="{66E55FD9-0745-4893-9851-9436B30BBF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686425" y="1628774"/>
            <a:ext cx="6505575" cy="52292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dirty="0" smtClean="0">
                <a:latin typeface="Helvética"/>
              </a:rPr>
              <a:t>  </a:t>
            </a:r>
            <a:endParaRPr lang="pt-BR" sz="2400" dirty="0">
              <a:solidFill>
                <a:srgbClr val="0070C0"/>
              </a:solidFill>
              <a:latin typeface="Helvética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96DCAB76-99C4-49E9-9DC7-66F9E3E7E1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1" y="383352"/>
            <a:ext cx="2641600" cy="825964"/>
          </a:xfrm>
          <a:prstGeom prst="rect">
            <a:avLst/>
          </a:prstGeom>
        </p:spPr>
      </p:pic>
      <p:sp>
        <p:nvSpPr>
          <p:cNvPr id="9" name="Google Shape;100;p2">
            <a:extLst>
              <a:ext uri="{FF2B5EF4-FFF2-40B4-BE49-F238E27FC236}">
                <a16:creationId xmlns="" xmlns:a16="http://schemas.microsoft.com/office/drawing/2014/main" id="{00DDFC0C-50CE-4254-AC60-E215261960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0051" y="342901"/>
            <a:ext cx="5543550" cy="828674"/>
          </a:xfrm>
          <a:solidFill>
            <a:srgbClr val="FD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pt-BR" altLang="pt-BR" sz="2400" b="1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> </a:t>
            </a:r>
            <a: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  <a:t/>
            </a:r>
            <a:br>
              <a:rPr lang="pt-BR" altLang="pt-BR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  <a:sym typeface="Calibri" panose="020F0502020204030204" pitchFamily="34" charset="0"/>
              </a:rPr>
            </a:br>
            <a:r>
              <a:rPr lang="pt-BR" sz="4000" b="1" dirty="0" smtClean="0">
                <a:latin typeface="Helvética"/>
              </a:rPr>
              <a:t>Leituras recomendadas</a:t>
            </a:r>
            <a:endParaRPr lang="pt-BR" altLang="pt-BR" sz="4000" b="1" dirty="0">
              <a:solidFill>
                <a:schemeClr val="bg1"/>
              </a:solidFill>
              <a:latin typeface="Helvética"/>
              <a:sym typeface="Calibri" panose="020F0502020204030204" pitchFamily="34" charset="0"/>
            </a:endParaRPr>
          </a:p>
        </p:txBody>
      </p:sp>
      <p:pic>
        <p:nvPicPr>
          <p:cNvPr id="2050" name="Picture 2" descr="D:\GEEDU\2023\Apresentações\fl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9224" y="1852612"/>
            <a:ext cx="3324225" cy="4771871"/>
          </a:xfrm>
          <a:prstGeom prst="rect">
            <a:avLst/>
          </a:prstGeom>
          <a:noFill/>
        </p:spPr>
      </p:pic>
      <p:pic>
        <p:nvPicPr>
          <p:cNvPr id="2051" name="Picture 3" descr="D:\GEEDU\2023\Apresentações\2 outro flo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93637" y="1885949"/>
            <a:ext cx="3293288" cy="47317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778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79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="" xmlns:a16="http://schemas.microsoft.com/office/drawing/2014/main" id="{72DA07E4-1FD6-4DD5-8DB9-8E95109D5022}"/>
              </a:ext>
            </a:extLst>
          </p:cNvPr>
          <p:cNvSpPr/>
          <p:nvPr/>
        </p:nvSpPr>
        <p:spPr>
          <a:xfrm>
            <a:off x="3968262" y="1770471"/>
            <a:ext cx="4753708" cy="4143964"/>
          </a:xfrm>
          <a:prstGeom prst="rect">
            <a:avLst/>
          </a:prstGeom>
          <a:solidFill>
            <a:srgbClr val="FD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600" dirty="0">
              <a:solidFill>
                <a:srgbClr val="FD640C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="" xmlns:a16="http://schemas.microsoft.com/office/drawing/2014/main" id="{B8012976-DE3F-4D9A-B750-3634087E1F8E}"/>
              </a:ext>
            </a:extLst>
          </p:cNvPr>
          <p:cNvSpPr/>
          <p:nvPr/>
        </p:nvSpPr>
        <p:spPr>
          <a:xfrm>
            <a:off x="3815862" y="1618071"/>
            <a:ext cx="4753708" cy="4143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3C9EFB6B-A32B-4F8C-9E9B-F75CC42F9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77" y="1971281"/>
            <a:ext cx="4753708" cy="342939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>COMITÊ DE INTEGRIDADE</a:t>
            </a:r>
            <a:b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/>
            </a:r>
            <a:b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>Marcelo Machado</a:t>
            </a:r>
            <a:b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r>
              <a:rPr lang="pt-BR" sz="3100" b="1" dirty="0" err="1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>Júllia</a:t>
            </a:r>
            <a: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> Freitas</a:t>
            </a:r>
            <a:r>
              <a:rPr lang="pt-BR" sz="3100" b="1" dirty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/>
            </a:r>
            <a:br>
              <a:rPr lang="pt-BR" sz="3100" b="1" dirty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r>
              <a:rPr lang="pt-BR" sz="3100" b="1" dirty="0" err="1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>Daise</a:t>
            </a:r>
            <a: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> Araújo</a:t>
            </a:r>
            <a:b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>Thaís Pereira</a:t>
            </a:r>
            <a:b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>Petter Gontijo</a:t>
            </a:r>
            <a:br>
              <a:rPr lang="pt-BR" sz="3100" b="1" dirty="0" smtClean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r>
              <a:rPr lang="pt-BR" sz="2000" dirty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/>
            </a:r>
            <a:br>
              <a:rPr lang="pt-BR" sz="2000" dirty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r>
              <a:rPr lang="pt-BR" sz="2000" dirty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  <a:t/>
            </a:r>
            <a:br>
              <a:rPr lang="pt-BR" sz="2000" dirty="0">
                <a:solidFill>
                  <a:srgbClr val="1879EC"/>
                </a:solidFill>
                <a:latin typeface="Helvética"/>
                <a:cs typeface="Arial" panose="020B0604020202020204" pitchFamily="34" charset="0"/>
              </a:rPr>
            </a:br>
            <a:endParaRPr lang="pt-BR" sz="2000" dirty="0">
              <a:solidFill>
                <a:srgbClr val="1879EC"/>
              </a:solidFill>
              <a:latin typeface="Helvética"/>
            </a:endParaRPr>
          </a:p>
        </p:txBody>
      </p:sp>
      <p:pic>
        <p:nvPicPr>
          <p:cNvPr id="16" name="Gráfico 15">
            <a:extLst>
              <a:ext uri="{FF2B5EF4-FFF2-40B4-BE49-F238E27FC236}">
                <a16:creationId xmlns="" xmlns:a16="http://schemas.microsoft.com/office/drawing/2014/main" id="{E533C247-DAF3-41E7-B6BB-F35B1F0651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285" t="585" b="585"/>
          <a:stretch/>
        </p:blipFill>
        <p:spPr>
          <a:xfrm>
            <a:off x="0" y="0"/>
            <a:ext cx="3048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014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79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>
            <a:extLst>
              <a:ext uri="{FF2B5EF4-FFF2-40B4-BE49-F238E27FC236}">
                <a16:creationId xmlns="" xmlns:a16="http://schemas.microsoft.com/office/drawing/2014/main" id="{BBCB40AF-CD71-4BFA-8F77-37A347FE5B0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285" t="585" b="585"/>
          <a:stretch/>
        </p:blipFill>
        <p:spPr>
          <a:xfrm>
            <a:off x="0" y="0"/>
            <a:ext cx="3048000" cy="6858000"/>
          </a:xfrm>
          <a:prstGeom prst="rect">
            <a:avLst/>
          </a:prstGeom>
        </p:spPr>
      </p:pic>
      <p:pic>
        <p:nvPicPr>
          <p:cNvPr id="6" name="Gráfico 5">
            <a:extLst>
              <a:ext uri="{FF2B5EF4-FFF2-40B4-BE49-F238E27FC236}">
                <a16:creationId xmlns="" xmlns:a16="http://schemas.microsoft.com/office/drawing/2014/main" id="{BF441D33-843A-4E79-BB61-B8367D20F4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80198" y="2613428"/>
            <a:ext cx="3631604" cy="16311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6192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139</Words>
  <Application>Microsoft Office PowerPoint</Application>
  <PresentationFormat>Personalizar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  Você sabe o que significa - Desídia? </vt:lpstr>
      <vt:lpstr>   Como se caracteriza? </vt:lpstr>
      <vt:lpstr>    </vt:lpstr>
      <vt:lpstr>  Como evitar a Desídia? </vt:lpstr>
      <vt:lpstr>  Leituras recomendadas</vt:lpstr>
      <vt:lpstr>COMITÊ DE INTEGRIDADE  Marcelo Machado Júllia Freitas Daise Araújo Thaís Pereira Petter Gontijo  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SILVIO CAMPOS PR00312150</dc:creator>
  <cp:lastModifiedBy>pr044876</cp:lastModifiedBy>
  <cp:revision>17</cp:revision>
  <dcterms:created xsi:type="dcterms:W3CDTF">2023-09-18T17:41:52Z</dcterms:created>
  <dcterms:modified xsi:type="dcterms:W3CDTF">2023-10-23T16:51:21Z</dcterms:modified>
</cp:coreProperties>
</file>